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2" r:id="rId4"/>
    <p:sldId id="267" r:id="rId5"/>
    <p:sldId id="270" r:id="rId6"/>
    <p:sldId id="269" r:id="rId7"/>
    <p:sldId id="260" r:id="rId8"/>
    <p:sldId id="261" r:id="rId9"/>
    <p:sldId id="262" r:id="rId10"/>
    <p:sldId id="265" r:id="rId11"/>
    <p:sldId id="268" r:id="rId12"/>
    <p:sldId id="271" r:id="rId13"/>
    <p:sldId id="266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6C5F2-7D24-4468-8C07-C017489B8B18}" type="datetimeFigureOut">
              <a:rPr lang="zh-CN" altLang="en-US" smtClean="0"/>
              <a:pPr/>
              <a:t>2014/5/22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9BE56-6DED-4A42-8D56-0F9ED3FB20D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6C5F2-7D24-4468-8C07-C017489B8B18}" type="datetimeFigureOut">
              <a:rPr lang="zh-CN" altLang="en-US" smtClean="0"/>
              <a:pPr/>
              <a:t>2014/5/22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9BE56-6DED-4A42-8D56-0F9ED3FB20D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6C5F2-7D24-4468-8C07-C017489B8B18}" type="datetimeFigureOut">
              <a:rPr lang="zh-CN" altLang="en-US" smtClean="0"/>
              <a:pPr/>
              <a:t>2014/5/22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9BE56-6DED-4A42-8D56-0F9ED3FB20D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6C5F2-7D24-4468-8C07-C017489B8B18}" type="datetimeFigureOut">
              <a:rPr lang="zh-CN" altLang="en-US" smtClean="0"/>
              <a:pPr/>
              <a:t>2014/5/22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9BE56-6DED-4A42-8D56-0F9ED3FB20D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6C5F2-7D24-4468-8C07-C017489B8B18}" type="datetimeFigureOut">
              <a:rPr lang="zh-CN" altLang="en-US" smtClean="0"/>
              <a:pPr/>
              <a:t>2014/5/22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9BE56-6DED-4A42-8D56-0F9ED3FB20D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6C5F2-7D24-4468-8C07-C017489B8B18}" type="datetimeFigureOut">
              <a:rPr lang="zh-CN" altLang="en-US" smtClean="0"/>
              <a:pPr/>
              <a:t>2014/5/22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9BE56-6DED-4A42-8D56-0F9ED3FB20D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6C5F2-7D24-4468-8C07-C017489B8B18}" type="datetimeFigureOut">
              <a:rPr lang="zh-CN" altLang="en-US" smtClean="0"/>
              <a:pPr/>
              <a:t>2014/5/22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9BE56-6DED-4A42-8D56-0F9ED3FB20D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6C5F2-7D24-4468-8C07-C017489B8B18}" type="datetimeFigureOut">
              <a:rPr lang="zh-CN" altLang="en-US" smtClean="0"/>
              <a:pPr/>
              <a:t>2014/5/22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9BE56-6DED-4A42-8D56-0F9ED3FB20D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6C5F2-7D24-4468-8C07-C017489B8B18}" type="datetimeFigureOut">
              <a:rPr lang="zh-CN" altLang="en-US" smtClean="0"/>
              <a:pPr/>
              <a:t>2014/5/22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9BE56-6DED-4A42-8D56-0F9ED3FB20D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6C5F2-7D24-4468-8C07-C017489B8B18}" type="datetimeFigureOut">
              <a:rPr lang="zh-CN" altLang="en-US" smtClean="0"/>
              <a:pPr/>
              <a:t>2014/5/22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9BE56-6DED-4A42-8D56-0F9ED3FB20D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6C5F2-7D24-4468-8C07-C017489B8B18}" type="datetimeFigureOut">
              <a:rPr lang="zh-CN" altLang="en-US" smtClean="0"/>
              <a:pPr/>
              <a:t>2014/5/22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9BE56-6DED-4A42-8D56-0F9ED3FB20D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26C5F2-7D24-4468-8C07-C017489B8B18}" type="datetimeFigureOut">
              <a:rPr lang="zh-CN" altLang="en-US" smtClean="0"/>
              <a:pPr/>
              <a:t>2014/5/22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79BE56-6DED-4A42-8D56-0F9ED3FB20D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4" descr="201061483314113"/>
          <p:cNvPicPr>
            <a:picLocks noChangeAspect="1" noChangeArrowheads="1"/>
          </p:cNvPicPr>
          <p:nvPr/>
        </p:nvPicPr>
        <p:blipFill>
          <a:blip r:embed="rId2" cstate="print">
            <a:lum bright="-4000" contrast="-2000"/>
          </a:blip>
          <a:srcRect/>
          <a:stretch>
            <a:fillRect/>
          </a:stretch>
        </p:blipFill>
        <p:spPr bwMode="auto">
          <a:xfrm>
            <a:off x="-324544" y="0"/>
            <a:ext cx="9468544" cy="6858000"/>
          </a:xfrm>
          <a:prstGeom prst="rect">
            <a:avLst/>
          </a:prstGeom>
          <a:solidFill>
            <a:srgbClr val="000000"/>
          </a:solidFill>
          <a:effectLst>
            <a:outerShdw blurRad="50800" dist="50800" dir="5400000" sx="1000" sy="1000" algn="ctr" rotWithShape="0">
              <a:srgbClr val="000000"/>
            </a:outerShdw>
          </a:effectLst>
        </p:spPr>
      </p:pic>
      <p:sp>
        <p:nvSpPr>
          <p:cNvPr id="14" name="矩形 13"/>
          <p:cNvSpPr/>
          <p:nvPr/>
        </p:nvSpPr>
        <p:spPr>
          <a:xfrm>
            <a:off x="5724128" y="5517232"/>
            <a:ext cx="324036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endParaRPr lang="en-US" altLang="zh-CN" sz="280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华文楷体" pitchFamily="2" charset="-122"/>
              <a:ea typeface="华文楷体" pitchFamily="2" charset="-122"/>
            </a:endParaRPr>
          </a:p>
          <a:p>
            <a:pPr algn="just"/>
            <a:r>
              <a:rPr lang="zh-CN" altLang="en-US" sz="2800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华文楷体" pitchFamily="2" charset="-122"/>
                <a:ea typeface="华文楷体" pitchFamily="2" charset="-122"/>
              </a:rPr>
              <a:t>  </a:t>
            </a:r>
            <a:endParaRPr lang="zh-CN" altLang="en-US" sz="2800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29322" y="5500702"/>
            <a:ext cx="321467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400" b="1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指导老师：冼周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214290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广东石油化工学院高州师范学院第七届</a:t>
            </a:r>
            <a:endParaRPr kumimoji="0" lang="zh-CN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              </a:t>
            </a:r>
            <a:r>
              <a:rPr kumimoji="0" lang="zh-CN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大学生职业规划大赛</a:t>
            </a:r>
            <a:endParaRPr kumimoji="0" lang="zh-CN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571472" y="2714620"/>
            <a:ext cx="77867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7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行楷" pitchFamily="2" charset="-122"/>
                <a:ea typeface="华文行楷" pitchFamily="2" charset="-122"/>
                <a:cs typeface="Times New Roman" pitchFamily="18" charset="0"/>
              </a:rPr>
              <a:t>千里之行始于足下 </a:t>
            </a:r>
            <a:endParaRPr kumimoji="0" lang="zh-CN" sz="7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华文行楷" pitchFamily="2" charset="-122"/>
              <a:ea typeface="华文行楷" pitchFamily="2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  <p:bldP spid="16" grpId="0" build="allAtOnce"/>
      <p:bldP spid="1331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zh-CN" altLang="en-US" sz="2000" b="1"/>
          </a:p>
        </p:txBody>
      </p:sp>
      <p:pic>
        <p:nvPicPr>
          <p:cNvPr id="1026" name="Picture 2" descr="C:\Users\Administrator\Downloads\de4f0a61f7b70cd0a4b758d913cc316d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5857884" y="260648"/>
            <a:ext cx="34327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Rounded MT Bold" pitchFamily="2" charset="0"/>
                <a:ea typeface="黑体" pitchFamily="49" charset="-122"/>
              </a:rPr>
              <a:t>风险预测</a:t>
            </a:r>
            <a:endParaRPr lang="en-US" altLang="zh-CN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Rounded MT Bold" pitchFamily="2" charset="0"/>
              <a:ea typeface="黑体" pitchFamily="49" charset="-122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Rounded MT Bold" pitchFamily="2" charset="0"/>
                <a:ea typeface="黑体" pitchFamily="49" charset="-122"/>
              </a:rPr>
              <a:t>与备选方案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Rounded MT Bold" pitchFamily="2" charset="0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9552" y="476672"/>
            <a:ext cx="42098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黑体" pitchFamily="49" charset="-122"/>
              </a:rPr>
              <a:t>  1.</a:t>
            </a:r>
            <a:r>
              <a:rPr lang="zh-CN" altLang="zh-CN" sz="2400" b="1" dirty="0" smtClean="0">
                <a:latin typeface="黑体" pitchFamily="49" charset="-122"/>
              </a:rPr>
              <a:t>不能顺利通过专插本考试</a:t>
            </a:r>
            <a:endParaRPr lang="zh-CN" altLang="en-US" sz="2400" b="1" dirty="0"/>
          </a:p>
        </p:txBody>
      </p:sp>
      <p:sp>
        <p:nvSpPr>
          <p:cNvPr id="7" name="矩形 6"/>
          <p:cNvSpPr/>
          <p:nvPr/>
        </p:nvSpPr>
        <p:spPr>
          <a:xfrm>
            <a:off x="0" y="1628800"/>
            <a:ext cx="67890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</a:rPr>
              <a:t>     </a:t>
            </a:r>
            <a:r>
              <a:rPr lang="zh-CN" altLang="zh-CN" sz="2400" b="1" dirty="0" smtClean="0">
                <a:solidFill>
                  <a:srgbClr val="FF0000"/>
                </a:solidFill>
                <a:latin typeface="黑体" pitchFamily="49" charset="-122"/>
              </a:rPr>
              <a:t>实施策略：</a:t>
            </a:r>
            <a:r>
              <a:rPr lang="zh-CN" altLang="zh-CN" sz="2400" b="1" dirty="0" smtClean="0">
                <a:latin typeface="黑体" pitchFamily="49" charset="-122"/>
              </a:rPr>
              <a:t>直接出来就业（从事教师行业</a:t>
            </a:r>
            <a:r>
              <a:rPr lang="zh-CN" altLang="zh-CN" sz="2000" b="1" dirty="0" smtClean="0">
                <a:latin typeface="黑体" pitchFamily="49" charset="-122"/>
              </a:rPr>
              <a:t>）</a:t>
            </a:r>
            <a:endParaRPr lang="zh-CN" altLang="en-US" sz="2000" b="1" dirty="0"/>
          </a:p>
        </p:txBody>
      </p:sp>
      <p:sp>
        <p:nvSpPr>
          <p:cNvPr id="8" name="矩形 7"/>
          <p:cNvSpPr/>
          <p:nvPr/>
        </p:nvSpPr>
        <p:spPr>
          <a:xfrm>
            <a:off x="395536" y="2780928"/>
            <a:ext cx="5447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黑体" pitchFamily="49" charset="-122"/>
              </a:rPr>
              <a:t>  2.</a:t>
            </a:r>
            <a:r>
              <a:rPr lang="zh-CN" altLang="zh-CN" sz="2400" b="1" dirty="0" smtClean="0">
                <a:latin typeface="黑体" pitchFamily="49" charset="-122"/>
              </a:rPr>
              <a:t>专科毕业后，未能考取教师资格证</a:t>
            </a:r>
            <a:endParaRPr lang="zh-CN" altLang="en-US" sz="2400" b="1" dirty="0"/>
          </a:p>
        </p:txBody>
      </p:sp>
      <p:sp>
        <p:nvSpPr>
          <p:cNvPr id="9" name="矩形 8"/>
          <p:cNvSpPr/>
          <p:nvPr/>
        </p:nvSpPr>
        <p:spPr>
          <a:xfrm>
            <a:off x="0" y="4005064"/>
            <a:ext cx="70984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</a:rPr>
              <a:t>     </a:t>
            </a:r>
            <a:r>
              <a:rPr lang="zh-CN" altLang="zh-CN" sz="2400" b="1" dirty="0" smtClean="0">
                <a:solidFill>
                  <a:srgbClr val="FF0000"/>
                </a:solidFill>
                <a:latin typeface="黑体" pitchFamily="49" charset="-122"/>
              </a:rPr>
              <a:t>实施策略：</a:t>
            </a:r>
            <a:r>
              <a:rPr lang="zh-CN" altLang="en-US" sz="2400" b="1" dirty="0" smtClean="0">
                <a:latin typeface="黑体" pitchFamily="49" charset="-122"/>
              </a:rPr>
              <a:t>考取导游资格证</a:t>
            </a:r>
            <a:r>
              <a:rPr lang="zh-CN" altLang="zh-CN" sz="2400" b="1" dirty="0" smtClean="0">
                <a:latin typeface="黑体" pitchFamily="49" charset="-122"/>
              </a:rPr>
              <a:t>，从事导游工作</a:t>
            </a:r>
            <a:r>
              <a:rPr lang="zh-CN" altLang="zh-CN" sz="2000" b="1" dirty="0" smtClean="0">
                <a:latin typeface="黑体" pitchFamily="49" charset="-122"/>
              </a:rPr>
              <a:t>。</a:t>
            </a:r>
            <a:endParaRPr lang="zh-CN" altLang="en-US" sz="2000" b="1" dirty="0"/>
          </a:p>
        </p:txBody>
      </p:sp>
      <p:sp>
        <p:nvSpPr>
          <p:cNvPr id="10" name="矩形 9"/>
          <p:cNvSpPr/>
          <p:nvPr/>
        </p:nvSpPr>
        <p:spPr>
          <a:xfrm>
            <a:off x="323528" y="5072075"/>
            <a:ext cx="5748670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2400" b="1" dirty="0" smtClean="0">
                <a:latin typeface="黑体" pitchFamily="49" charset="-122"/>
              </a:rPr>
              <a:t>  3.</a:t>
            </a:r>
            <a:r>
              <a:rPr lang="zh-CN" altLang="en-US" sz="2400" b="1" dirty="0" smtClean="0">
                <a:latin typeface="黑体" pitchFamily="49" charset="-122"/>
              </a:rPr>
              <a:t>不</a:t>
            </a:r>
            <a:r>
              <a:rPr lang="zh-CN" altLang="zh-CN" sz="2400" b="1" dirty="0" smtClean="0">
                <a:latin typeface="黑体" pitchFamily="49" charset="-122"/>
              </a:rPr>
              <a:t>能成为公办学校老师</a:t>
            </a:r>
            <a:endParaRPr lang="en-US" altLang="zh-CN" sz="2400" b="1" dirty="0" smtClean="0">
              <a:latin typeface="黑体" pitchFamily="49" charset="-122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zh-CN" sz="2400" b="1" dirty="0" smtClean="0">
              <a:latin typeface="黑体" pitchFamily="49" charset="-122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zh-CN" sz="2400" b="1" dirty="0" smtClean="0">
              <a:solidFill>
                <a:srgbClr val="FF0000"/>
              </a:solidFill>
              <a:latin typeface="黑体" pitchFamily="49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</a:rPr>
              <a:t>  </a:t>
            </a:r>
            <a:r>
              <a:rPr lang="zh-CN" altLang="zh-CN" sz="2400" b="1" dirty="0" smtClean="0">
                <a:solidFill>
                  <a:srgbClr val="FF0000"/>
                </a:solidFill>
                <a:latin typeface="黑体" pitchFamily="49" charset="-122"/>
              </a:rPr>
              <a:t>实施策略：</a:t>
            </a:r>
            <a:r>
              <a:rPr lang="zh-CN" altLang="zh-CN" sz="2400" b="1" dirty="0" smtClean="0">
                <a:latin typeface="黑体" pitchFamily="49" charset="-122"/>
              </a:rPr>
              <a:t>先到民办学校做老师。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altLang="zh-CN" sz="2400" b="1" dirty="0" smtClean="0">
              <a:latin typeface="黑体" pitchFamily="49" charset="-122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zh-CN" sz="2400" b="1" dirty="0" smtClean="0">
              <a:latin typeface="黑体" pitchFamily="49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400" b="1" dirty="0" smtClean="0">
                <a:latin typeface="黑体" pitchFamily="49" charset="-122"/>
              </a:rPr>
              <a:t> </a:t>
            </a:r>
            <a:endParaRPr lang="zh-CN" altLang="zh-CN" sz="2400" b="1" dirty="0" smtClean="0">
              <a:latin typeface="黑体" pitchFamily="49" charset="-122"/>
            </a:endParaRPr>
          </a:p>
        </p:txBody>
      </p:sp>
      <p:sp>
        <p:nvSpPr>
          <p:cNvPr id="11" name="下箭头 10"/>
          <p:cNvSpPr/>
          <p:nvPr/>
        </p:nvSpPr>
        <p:spPr>
          <a:xfrm>
            <a:off x="1928794" y="1071546"/>
            <a:ext cx="432048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/>
          </a:p>
        </p:txBody>
      </p:sp>
      <p:sp>
        <p:nvSpPr>
          <p:cNvPr id="12" name="下箭头 11"/>
          <p:cNvSpPr/>
          <p:nvPr/>
        </p:nvSpPr>
        <p:spPr>
          <a:xfrm>
            <a:off x="2051720" y="3356992"/>
            <a:ext cx="432048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/>
          </a:p>
        </p:txBody>
      </p:sp>
      <p:sp>
        <p:nvSpPr>
          <p:cNvPr id="13" name="下箭头 12"/>
          <p:cNvSpPr/>
          <p:nvPr/>
        </p:nvSpPr>
        <p:spPr>
          <a:xfrm>
            <a:off x="1475656" y="5500702"/>
            <a:ext cx="432048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6842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126163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00100" y="1785926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2101" name="Group 53"/>
          <p:cNvGrpSpPr>
            <a:grpSpLocks/>
          </p:cNvGrpSpPr>
          <p:nvPr/>
        </p:nvGrpSpPr>
        <p:grpSpPr bwMode="auto">
          <a:xfrm>
            <a:off x="0" y="571454"/>
            <a:ext cx="6715125" cy="3384889"/>
            <a:chOff x="0" y="-450"/>
            <a:chExt cx="10575" cy="5330"/>
          </a:xfrm>
        </p:grpSpPr>
        <p:sp>
          <p:nvSpPr>
            <p:cNvPr id="2113" name="AutoShape 65"/>
            <p:cNvSpPr>
              <a:spLocks noChangeAspect="1" noChangeArrowheads="1" noTextEdit="1"/>
            </p:cNvSpPr>
            <p:nvPr/>
          </p:nvSpPr>
          <p:spPr bwMode="auto">
            <a:xfrm>
              <a:off x="0" y="-112"/>
              <a:ext cx="8640" cy="499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2" name="AutoShape 64"/>
            <p:cNvSpPr>
              <a:spLocks noChangeArrowheads="1"/>
            </p:cNvSpPr>
            <p:nvPr/>
          </p:nvSpPr>
          <p:spPr bwMode="auto">
            <a:xfrm>
              <a:off x="2137" y="562"/>
              <a:ext cx="720" cy="773"/>
            </a:xfrm>
            <a:prstGeom prst="downArrow">
              <a:avLst>
                <a:gd name="adj1" fmla="val 50000"/>
                <a:gd name="adj2" fmla="val 54167"/>
              </a:avLst>
            </a:prstGeom>
            <a:solidFill>
              <a:srgbClr val="99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eaVert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1" name="AutoShape 63"/>
            <p:cNvSpPr>
              <a:spLocks noChangeArrowheads="1"/>
            </p:cNvSpPr>
            <p:nvPr/>
          </p:nvSpPr>
          <p:spPr bwMode="auto">
            <a:xfrm>
              <a:off x="4837" y="1687"/>
              <a:ext cx="1260" cy="936"/>
            </a:xfrm>
            <a:prstGeom prst="rightArrow">
              <a:avLst>
                <a:gd name="adj1" fmla="val 50000"/>
                <a:gd name="adj2" fmla="val 33654"/>
              </a:avLst>
            </a:prstGeom>
            <a:solidFill>
              <a:srgbClr val="6699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0" name="Text Box 62"/>
            <p:cNvSpPr txBox="1">
              <a:spLocks noChangeArrowheads="1"/>
            </p:cNvSpPr>
            <p:nvPr/>
          </p:nvSpPr>
          <p:spPr bwMode="auto">
            <a:xfrm>
              <a:off x="4950" y="1812"/>
              <a:ext cx="1238" cy="684"/>
            </a:xfrm>
            <a:prstGeom prst="rect">
              <a:avLst/>
            </a:prstGeom>
            <a:noFill/>
            <a:ln w="9525">
              <a:solidFill>
                <a:srgbClr val="000000">
                  <a:alpha val="0"/>
                </a:srgb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6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失败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109" name="Rectangle 61"/>
            <p:cNvSpPr>
              <a:spLocks noChangeArrowheads="1"/>
            </p:cNvSpPr>
            <p:nvPr/>
          </p:nvSpPr>
          <p:spPr bwMode="auto">
            <a:xfrm>
              <a:off x="6075" y="1687"/>
              <a:ext cx="2880" cy="93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400" b="1" i="0" u="none" strike="noStrike" cap="none" normalizeH="0" baseline="0" dirty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考上岗试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108" name="AutoShape 60"/>
            <p:cNvSpPr>
              <a:spLocks noChangeArrowheads="1"/>
            </p:cNvSpPr>
            <p:nvPr/>
          </p:nvSpPr>
          <p:spPr bwMode="auto">
            <a:xfrm>
              <a:off x="6525" y="-225"/>
              <a:ext cx="1463" cy="1800"/>
            </a:xfrm>
            <a:custGeom>
              <a:avLst/>
              <a:gdLst>
                <a:gd name="G0" fmla="+- 15126 0 0"/>
                <a:gd name="G1" fmla="+- 2912 0 0"/>
                <a:gd name="G2" fmla="+- 12158 0 2912"/>
                <a:gd name="G3" fmla="+- G2 0 2912"/>
                <a:gd name="G4" fmla="*/ G3 32768 32059"/>
                <a:gd name="G5" fmla="*/ G4 1 2"/>
                <a:gd name="G6" fmla="+- 21600 0 15126"/>
                <a:gd name="G7" fmla="*/ G6 2912 6079"/>
                <a:gd name="G8" fmla="+- G7 15126 0"/>
                <a:gd name="T0" fmla="*/ 15126 w 21600"/>
                <a:gd name="T1" fmla="*/ 0 h 21600"/>
                <a:gd name="T2" fmla="*/ 15126 w 21600"/>
                <a:gd name="T3" fmla="*/ 12158 h 21600"/>
                <a:gd name="T4" fmla="*/ 3237 w 21600"/>
                <a:gd name="T5" fmla="*/ 21600 h 21600"/>
                <a:gd name="T6" fmla="*/ 21600 w 21600"/>
                <a:gd name="T7" fmla="*/ 6079 h 21600"/>
                <a:gd name="T8" fmla="*/ 17694720 60000 65536"/>
                <a:gd name="T9" fmla="*/ 5898240 60000 65536"/>
                <a:gd name="T10" fmla="*/ 5898240 60000 65536"/>
                <a:gd name="T11" fmla="*/ 0 60000 65536"/>
                <a:gd name="T12" fmla="*/ 12427 w 21600"/>
                <a:gd name="T13" fmla="*/ G1 h 21600"/>
                <a:gd name="T14" fmla="*/ G8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close/>
                </a:path>
              </a:pathLst>
            </a:custGeom>
            <a:solidFill>
              <a:srgbClr val="6699FF"/>
            </a:solidFill>
            <a:ln w="9525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107" name="Rectangle 59"/>
            <p:cNvSpPr>
              <a:spLocks noChangeArrowheads="1"/>
            </p:cNvSpPr>
            <p:nvPr/>
          </p:nvSpPr>
          <p:spPr bwMode="auto">
            <a:xfrm>
              <a:off x="6412" y="468"/>
              <a:ext cx="563" cy="13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6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rPr>
                <a:t>失败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106" name="AutoShape 58"/>
            <p:cNvSpPr>
              <a:spLocks noChangeArrowheads="1"/>
            </p:cNvSpPr>
            <p:nvPr/>
          </p:nvSpPr>
          <p:spPr bwMode="auto">
            <a:xfrm>
              <a:off x="9000" y="1575"/>
              <a:ext cx="1575" cy="861"/>
            </a:xfrm>
            <a:prstGeom prst="rightArrow">
              <a:avLst>
                <a:gd name="adj1" fmla="val 50000"/>
                <a:gd name="adj2" fmla="val 47038"/>
              </a:avLst>
            </a:prstGeom>
            <a:solidFill>
              <a:srgbClr val="CC99FF"/>
            </a:solidFill>
            <a:ln w="9525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5" name="Text Box 57"/>
            <p:cNvSpPr txBox="1">
              <a:spLocks noChangeArrowheads="1"/>
            </p:cNvSpPr>
            <p:nvPr/>
          </p:nvSpPr>
          <p:spPr bwMode="auto">
            <a:xfrm>
              <a:off x="9225" y="1716"/>
              <a:ext cx="1125" cy="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6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rPr>
                <a:t>成功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104" name="AutoShape 56"/>
            <p:cNvSpPr>
              <a:spLocks noChangeArrowheads="1"/>
            </p:cNvSpPr>
            <p:nvPr/>
          </p:nvSpPr>
          <p:spPr bwMode="auto">
            <a:xfrm>
              <a:off x="2587" y="2250"/>
              <a:ext cx="1013" cy="1125"/>
            </a:xfrm>
            <a:prstGeom prst="downArrow">
              <a:avLst>
                <a:gd name="adj1" fmla="val 50000"/>
                <a:gd name="adj2" fmla="val 50417"/>
              </a:avLst>
            </a:prstGeom>
            <a:solidFill>
              <a:srgbClr val="CC99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eaVert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3" name="Text Box 55"/>
            <p:cNvSpPr txBox="1">
              <a:spLocks noChangeArrowheads="1"/>
            </p:cNvSpPr>
            <p:nvPr/>
          </p:nvSpPr>
          <p:spPr bwMode="auto">
            <a:xfrm>
              <a:off x="2587" y="2475"/>
              <a:ext cx="900" cy="15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5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成功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102" name="Rectangle 54"/>
            <p:cNvSpPr>
              <a:spLocks noChangeArrowheads="1"/>
            </p:cNvSpPr>
            <p:nvPr/>
          </p:nvSpPr>
          <p:spPr bwMode="auto">
            <a:xfrm>
              <a:off x="7875" y="-450"/>
              <a:ext cx="2340" cy="124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800" b="1" i="0" u="none" strike="noStrike" cap="none" normalizeH="0" baseline="0" dirty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成为民办学校教师</a:t>
              </a:r>
              <a:endParaRPr kumimoji="0" lang="zh-CN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2093" name="Group 45"/>
          <p:cNvGrpSpPr>
            <a:grpSpLocks/>
          </p:cNvGrpSpPr>
          <p:nvPr/>
        </p:nvGrpSpPr>
        <p:grpSpPr bwMode="auto">
          <a:xfrm>
            <a:off x="571155" y="4143678"/>
            <a:ext cx="5287010" cy="3313126"/>
            <a:chOff x="449" y="-337"/>
            <a:chExt cx="8326" cy="5217"/>
          </a:xfrm>
        </p:grpSpPr>
        <p:sp>
          <p:nvSpPr>
            <p:cNvPr id="2097" name="AutoShape 49"/>
            <p:cNvSpPr>
              <a:spLocks noChangeAspect="1" noChangeArrowheads="1" noTextEdit="1"/>
            </p:cNvSpPr>
            <p:nvPr/>
          </p:nvSpPr>
          <p:spPr bwMode="auto">
            <a:xfrm>
              <a:off x="449" y="-112"/>
              <a:ext cx="6413" cy="499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6" name="AutoShape 48"/>
            <p:cNvSpPr>
              <a:spLocks noChangeArrowheads="1"/>
            </p:cNvSpPr>
            <p:nvPr/>
          </p:nvSpPr>
          <p:spPr bwMode="auto">
            <a:xfrm>
              <a:off x="5962" y="1800"/>
              <a:ext cx="2813" cy="900"/>
            </a:xfrm>
            <a:prstGeom prst="rightArrow">
              <a:avLst>
                <a:gd name="adj1" fmla="val 50000"/>
                <a:gd name="adj2" fmla="val 38462"/>
              </a:avLst>
            </a:prstGeom>
            <a:solidFill>
              <a:srgbClr val="99CCFF"/>
            </a:solidFill>
            <a:ln w="9525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5" name="AutoShape 47"/>
            <p:cNvSpPr>
              <a:spLocks noChangeArrowheads="1"/>
            </p:cNvSpPr>
            <p:nvPr/>
          </p:nvSpPr>
          <p:spPr bwMode="auto">
            <a:xfrm>
              <a:off x="2475" y="-337"/>
              <a:ext cx="900" cy="1124"/>
            </a:xfrm>
            <a:prstGeom prst="downArrow">
              <a:avLst>
                <a:gd name="adj1" fmla="val 50000"/>
                <a:gd name="adj2" fmla="val 43333"/>
              </a:avLst>
            </a:prstGeom>
            <a:solidFill>
              <a:srgbClr val="CC99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eaVert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4" name="Text Box 46"/>
            <p:cNvSpPr txBox="1">
              <a:spLocks noChangeArrowheads="1"/>
            </p:cNvSpPr>
            <p:nvPr/>
          </p:nvSpPr>
          <p:spPr bwMode="auto">
            <a:xfrm flipH="1">
              <a:off x="1912" y="-225"/>
              <a:ext cx="450" cy="1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121" name="Text Box 73"/>
          <p:cNvSpPr txBox="1">
            <a:spLocks noChangeArrowheads="1"/>
          </p:cNvSpPr>
          <p:nvPr/>
        </p:nvSpPr>
        <p:spPr bwMode="auto">
          <a:xfrm>
            <a:off x="642910" y="500042"/>
            <a:ext cx="2071702" cy="622321"/>
          </a:xfrm>
          <a:prstGeom prst="rect">
            <a:avLst/>
          </a:prstGeom>
          <a:solidFill>
            <a:srgbClr val="00CC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完成专科学业</a:t>
            </a: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114" name="Text Box 66"/>
          <p:cNvSpPr txBox="1">
            <a:spLocks noChangeArrowheads="1"/>
          </p:cNvSpPr>
          <p:nvPr/>
        </p:nvSpPr>
        <p:spPr bwMode="auto">
          <a:xfrm>
            <a:off x="642910" y="1857364"/>
            <a:ext cx="2233614" cy="583024"/>
          </a:xfrm>
          <a:prstGeom prst="rect">
            <a:avLst/>
          </a:prstGeom>
          <a:solidFill>
            <a:srgbClr val="00CC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专升本</a:t>
            </a:r>
            <a:endParaRPr kumimoji="0" lang="zh-CN" altLang="zh-CN" sz="2400" b="1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Calibri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115" name="Text Box 67"/>
          <p:cNvSpPr txBox="1">
            <a:spLocks noChangeArrowheads="1"/>
          </p:cNvSpPr>
          <p:nvPr/>
        </p:nvSpPr>
        <p:spPr bwMode="auto">
          <a:xfrm>
            <a:off x="928662" y="3143248"/>
            <a:ext cx="2214578" cy="1000132"/>
          </a:xfrm>
          <a:prstGeom prst="rect">
            <a:avLst/>
          </a:prstGeom>
          <a:solidFill>
            <a:srgbClr val="00CC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进修本科</a:t>
            </a:r>
            <a:endParaRPr kumimoji="0" lang="zh-CN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完成本科学业</a:t>
            </a: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098" name="Text Box 50"/>
          <p:cNvSpPr txBox="1">
            <a:spLocks noChangeArrowheads="1"/>
          </p:cNvSpPr>
          <p:nvPr/>
        </p:nvSpPr>
        <p:spPr bwMode="auto">
          <a:xfrm>
            <a:off x="428596" y="4929198"/>
            <a:ext cx="3303588" cy="1428760"/>
          </a:xfrm>
          <a:prstGeom prst="rect">
            <a:avLst/>
          </a:prstGeom>
          <a:solidFill>
            <a:srgbClr val="00CC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2400" b="1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Calibri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从事教学工作</a:t>
            </a:r>
            <a:endParaRPr kumimoji="0" lang="zh-CN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成为中学高级历史教师</a:t>
            </a: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117" name="AutoShape 69"/>
          <p:cNvSpPr>
            <a:spLocks noChangeArrowheads="1"/>
          </p:cNvSpPr>
          <p:nvPr/>
        </p:nvSpPr>
        <p:spPr bwMode="auto">
          <a:xfrm>
            <a:off x="3286116" y="3714752"/>
            <a:ext cx="914400" cy="495300"/>
          </a:xfrm>
          <a:prstGeom prst="rightArrow">
            <a:avLst>
              <a:gd name="adj1" fmla="val 50000"/>
              <a:gd name="adj2" fmla="val 46154"/>
            </a:avLst>
          </a:prstGeom>
          <a:solidFill>
            <a:srgbClr val="6699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6" name="Text Box 68"/>
          <p:cNvSpPr txBox="1">
            <a:spLocks noChangeArrowheads="1"/>
          </p:cNvSpPr>
          <p:nvPr/>
        </p:nvSpPr>
        <p:spPr bwMode="auto">
          <a:xfrm>
            <a:off x="3286116" y="3786190"/>
            <a:ext cx="85725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失败</a:t>
            </a: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100" name="Text Box 52"/>
          <p:cNvSpPr txBox="1">
            <a:spLocks noChangeArrowheads="1"/>
          </p:cNvSpPr>
          <p:nvPr/>
        </p:nvSpPr>
        <p:spPr bwMode="auto">
          <a:xfrm>
            <a:off x="6072198" y="5429264"/>
            <a:ext cx="2214578" cy="693737"/>
          </a:xfrm>
          <a:prstGeom prst="rect">
            <a:avLst/>
          </a:prstGeom>
          <a:solidFill>
            <a:srgbClr val="00CC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6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桃李满天下</a:t>
            </a: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118" name="Text Box 70"/>
          <p:cNvSpPr txBox="1">
            <a:spLocks noChangeArrowheads="1"/>
          </p:cNvSpPr>
          <p:nvPr/>
        </p:nvSpPr>
        <p:spPr bwMode="auto">
          <a:xfrm>
            <a:off x="4214810" y="3714752"/>
            <a:ext cx="2357454" cy="50006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从事导游工作</a:t>
            </a: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120" name="AutoShape 72"/>
          <p:cNvSpPr>
            <a:spLocks noChangeArrowheads="1"/>
          </p:cNvSpPr>
          <p:nvPr/>
        </p:nvSpPr>
        <p:spPr bwMode="auto">
          <a:xfrm rot="5400000">
            <a:off x="6607983" y="464323"/>
            <a:ext cx="642942" cy="857256"/>
          </a:xfrm>
          <a:custGeom>
            <a:avLst/>
            <a:gdLst>
              <a:gd name="G0" fmla="+- 15126 0 0"/>
              <a:gd name="G1" fmla="+- 2912 0 0"/>
              <a:gd name="G2" fmla="+- 12158 0 2912"/>
              <a:gd name="G3" fmla="+- G2 0 2912"/>
              <a:gd name="G4" fmla="*/ G3 32768 32059"/>
              <a:gd name="G5" fmla="*/ G4 1 2"/>
              <a:gd name="G6" fmla="+- 21600 0 15126"/>
              <a:gd name="G7" fmla="*/ G6 2912 6079"/>
              <a:gd name="G8" fmla="+- G7 15126 0"/>
              <a:gd name="T0" fmla="*/ 15126 w 21600"/>
              <a:gd name="T1" fmla="*/ 0 h 21600"/>
              <a:gd name="T2" fmla="*/ 15126 w 21600"/>
              <a:gd name="T3" fmla="*/ 12158 h 21600"/>
              <a:gd name="T4" fmla="*/ 3237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99CCFF"/>
          </a:solidFill>
          <a:ln w="9525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9" name="Text Box 71"/>
          <p:cNvSpPr txBox="1">
            <a:spLocks noChangeArrowheads="1"/>
          </p:cNvSpPr>
          <p:nvPr/>
        </p:nvSpPr>
        <p:spPr bwMode="auto">
          <a:xfrm>
            <a:off x="6715140" y="1428736"/>
            <a:ext cx="571504" cy="267493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eaVert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直接从事教学工作</a:t>
            </a: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099" name="AutoShape 51"/>
          <p:cNvSpPr>
            <a:spLocks noChangeArrowheads="1"/>
          </p:cNvSpPr>
          <p:nvPr/>
        </p:nvSpPr>
        <p:spPr bwMode="auto">
          <a:xfrm>
            <a:off x="6929454" y="4214818"/>
            <a:ext cx="357190" cy="903285"/>
          </a:xfrm>
          <a:prstGeom prst="downArrow">
            <a:avLst>
              <a:gd name="adj1" fmla="val 50000"/>
              <a:gd name="adj2" fmla="val 86690"/>
            </a:avLst>
          </a:prstGeom>
          <a:solidFill>
            <a:srgbClr val="99CC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eaVert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2" name="Rectangle 7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88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125" name="Rectangle 77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133" name="Rectangle 85"/>
          <p:cNvSpPr>
            <a:spLocks noChangeArrowheads="1"/>
          </p:cNvSpPr>
          <p:nvPr/>
        </p:nvSpPr>
        <p:spPr bwMode="auto">
          <a:xfrm>
            <a:off x="0" y="3627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134" name="Rectangle 86"/>
          <p:cNvSpPr>
            <a:spLocks noChangeArrowheads="1"/>
          </p:cNvSpPr>
          <p:nvPr/>
        </p:nvSpPr>
        <p:spPr bwMode="auto">
          <a:xfrm>
            <a:off x="0" y="3627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136" name="Rectangle 88"/>
          <p:cNvSpPr>
            <a:spLocks noChangeArrowheads="1"/>
          </p:cNvSpPr>
          <p:nvPr/>
        </p:nvSpPr>
        <p:spPr bwMode="auto">
          <a:xfrm>
            <a:off x="0" y="6797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577761" y="428604"/>
            <a:ext cx="923330" cy="47863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职业发展路径图</a:t>
            </a:r>
            <a:endParaRPr lang="zh-CN" altLang="en-US" sz="4800" b="1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u=672821996,557313106&amp;fm=23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00364" y="714356"/>
            <a:ext cx="292895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结束语</a:t>
            </a:r>
            <a:endParaRPr lang="zh-CN" altLang="en-US" sz="60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0100" y="2143117"/>
            <a:ext cx="721523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     千里之行，始于足下。我相信，只要我走好每一步，我就会离我的目标越来越近。只要我不放弃，我终会搭上前往梦之国的航班</a:t>
            </a:r>
            <a:r>
              <a:rPr lang="zh-CN" altLang="en-US" b="1" dirty="0" smtClean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。</a:t>
            </a:r>
            <a:endParaRPr lang="zh-CN" altLang="en-US" dirty="0">
              <a:solidFill>
                <a:srgbClr val="C000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 descr="C:\Users\Administrator\Downloads\b44eb16e183db2b3eb9bfb59d1a008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2000232" y="2071678"/>
            <a:ext cx="564360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600" kern="10" dirty="0" smtClean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谢谢欣赏</a:t>
            </a:r>
            <a:r>
              <a:rPr lang="zh-CN" altLang="en-US" sz="9600" kern="10" dirty="0" smtClean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/>
              </a:rPr>
              <a:t>！</a:t>
            </a:r>
            <a:endParaRPr lang="zh-CN" altLang="en-US" sz="9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2050" name="Picture 2" descr="C:\Users\Administrator\Downloads\1811cfd3d80be66e6ec47c153c778ee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0" y="1"/>
            <a:ext cx="4500562" cy="19082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个人</a:t>
            </a:r>
            <a:r>
              <a:rPr lang="zh-CN" altLang="en-US" sz="5400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档</a:t>
            </a:r>
            <a:endParaRPr lang="en-US" altLang="zh-CN" sz="5400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en-US" altLang="zh-CN" sz="32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5572140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7030A0"/>
                </a:solidFill>
              </a:rPr>
              <a:t>   感谢我爸不是李刚，所以我可以自打拼属于自己的事业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。</a:t>
            </a:r>
            <a:endParaRPr lang="zh-CN" altLang="en-US" sz="2800" dirty="0">
              <a:solidFill>
                <a:srgbClr val="FFFF00"/>
              </a:solidFill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42844" y="1285860"/>
            <a:ext cx="5857916" cy="307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行楷" pitchFamily="2" charset="-122"/>
                <a:ea typeface="华文行楷" pitchFamily="2" charset="-122"/>
                <a:cs typeface="Times New Roman" pitchFamily="18" charset="0"/>
              </a:rPr>
              <a:t>  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行楷" pitchFamily="2" charset="-122"/>
                <a:ea typeface="华文行楷" pitchFamily="2" charset="-122"/>
                <a:cs typeface="Times New Roman" pitchFamily="18" charset="0"/>
              </a:rPr>
              <a:t>姓名：李志坚 </a:t>
            </a:r>
            <a:endParaRPr kumimoji="0" lang="zh-CN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华文行楷" pitchFamily="2" charset="-122"/>
              <a:ea typeface="华文行楷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行楷" pitchFamily="2" charset="-122"/>
                <a:ea typeface="华文行楷" pitchFamily="2" charset="-122"/>
                <a:cs typeface="Times New Roman" pitchFamily="18" charset="0"/>
              </a:rPr>
              <a:t>  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行楷" pitchFamily="2" charset="-122"/>
                <a:ea typeface="华文行楷" pitchFamily="2" charset="-122"/>
                <a:cs typeface="Times New Roman" pitchFamily="18" charset="0"/>
              </a:rPr>
              <a:t>籍贯：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  <a:cs typeface="Times New Roman" pitchFamily="18" charset="0"/>
              </a:rPr>
              <a:t>广东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行楷" pitchFamily="2" charset="-122"/>
                <a:ea typeface="华文行楷" pitchFamily="2" charset="-122"/>
                <a:cs typeface="Times New Roman" pitchFamily="18" charset="0"/>
              </a:rPr>
              <a:t>海丰 </a:t>
            </a:r>
            <a:endParaRPr kumimoji="0" lang="zh-CN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华文行楷" pitchFamily="2" charset="-122"/>
              <a:ea typeface="华文行楷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行楷" pitchFamily="2" charset="-122"/>
                <a:ea typeface="华文行楷" pitchFamily="2" charset="-122"/>
                <a:cs typeface="Times New Roman" pitchFamily="18" charset="0"/>
              </a:rPr>
              <a:t>  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行楷" pitchFamily="2" charset="-122"/>
                <a:ea typeface="华文行楷" pitchFamily="2" charset="-122"/>
                <a:cs typeface="Times New Roman" pitchFamily="18" charset="0"/>
              </a:rPr>
              <a:t>专业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行楷" pitchFamily="2" charset="-122"/>
                <a:ea typeface="华文行楷" pitchFamily="2" charset="-122"/>
                <a:cs typeface="Times New Roman" pitchFamily="18" charset="0"/>
              </a:rPr>
              <a:t>: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行楷" pitchFamily="2" charset="-122"/>
                <a:ea typeface="华文行楷" pitchFamily="2" charset="-122"/>
                <a:cs typeface="Times New Roman" pitchFamily="18" charset="0"/>
              </a:rPr>
              <a:t>历史教育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华文行楷" pitchFamily="2" charset="-122"/>
              <a:ea typeface="华文行楷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行楷" pitchFamily="2" charset="-122"/>
                <a:ea typeface="华文行楷" pitchFamily="2" charset="-122"/>
                <a:cs typeface="Times New Roman" pitchFamily="18" charset="0"/>
              </a:rPr>
              <a:t>   院校：广东石油化工学院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华文行楷" pitchFamily="2" charset="-122"/>
              <a:ea typeface="华文行楷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3600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  <a:cs typeface="Times New Roman" pitchFamily="18" charset="0"/>
              </a:rPr>
              <a:t>                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行楷" pitchFamily="2" charset="-122"/>
                <a:ea typeface="华文行楷" pitchFamily="2" charset="-122"/>
                <a:cs typeface="Times New Roman" pitchFamily="18" charset="0"/>
              </a:rPr>
              <a:t>高州师范学院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华文行楷" pitchFamily="2" charset="-122"/>
              <a:ea typeface="华文行楷" pitchFamily="2" charset="-122"/>
              <a:cs typeface="宋体" pitchFamily="2" charset="-122"/>
            </a:endParaRPr>
          </a:p>
        </p:txBody>
      </p:sp>
      <p:pic>
        <p:nvPicPr>
          <p:cNvPr id="8" name="图片 7" descr="IMG_13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29322" y="285728"/>
            <a:ext cx="2643206" cy="321471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u=3764571916,2304157527&amp;fm=23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14480" y="500042"/>
            <a:ext cx="707236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8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我的职业目标 </a:t>
            </a:r>
            <a:endParaRPr kumimoji="0" lang="zh-CN" sz="8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142976" y="3071810"/>
            <a:ext cx="635798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6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行楷" pitchFamily="2" charset="-122"/>
                <a:ea typeface="华文行楷" pitchFamily="2" charset="-122"/>
                <a:cs typeface="Times New Roman" pitchFamily="18" charset="0"/>
              </a:rPr>
              <a:t>中学高级历史教师 </a:t>
            </a:r>
            <a:endParaRPr kumimoji="0" lang="zh-CN" sz="6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华文行楷" pitchFamily="2" charset="-122"/>
              <a:ea typeface="华文行楷" pitchFamily="2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 descr="C:\Users\Administrator\Downloads\6bf0a573897509115ef19e488304ec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4000" contrast="18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2286000" y="428604"/>
            <a:ext cx="4572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6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自我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分析</a:t>
            </a:r>
            <a:endParaRPr lang="en-US" altLang="zh-CN" sz="6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86116" y="3789040"/>
            <a:ext cx="23574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教导型</a:t>
            </a:r>
            <a:endParaRPr lang="en-US" altLang="zh-CN" sz="4800" b="1" dirty="0" smtClean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03437" y="5589240"/>
            <a:ext cx="527740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适合成为一名教育者</a:t>
            </a:r>
            <a:endParaRPr lang="en-US" altLang="zh-CN" sz="4400" b="1" dirty="0" smtClean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8" name="下箭头 7"/>
          <p:cNvSpPr/>
          <p:nvPr/>
        </p:nvSpPr>
        <p:spPr>
          <a:xfrm>
            <a:off x="3929058" y="2714620"/>
            <a:ext cx="1008112" cy="9361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弧形箭头 9"/>
          <p:cNvSpPr/>
          <p:nvPr/>
        </p:nvSpPr>
        <p:spPr>
          <a:xfrm>
            <a:off x="7020272" y="4005064"/>
            <a:ext cx="1800200" cy="216024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86051" y="1643050"/>
            <a:ext cx="35004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</a:rPr>
              <a:t>MBTI :  ENFJ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animBg="1"/>
      <p:bldP spid="10" grpId="0" animBg="1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642918"/>
            <a:ext cx="9144000" cy="6215082"/>
            <a:chOff x="0" y="0"/>
            <a:chExt cx="7200" cy="4212"/>
          </a:xfrm>
        </p:grpSpPr>
        <p:sp>
          <p:nvSpPr>
            <p:cNvPr id="1027" name="AutoShape 3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7200" cy="4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" name="AutoShape 4"/>
            <p:cNvSpPr>
              <a:spLocks noChangeArrowheads="1"/>
            </p:cNvSpPr>
            <p:nvPr/>
          </p:nvSpPr>
          <p:spPr bwMode="auto">
            <a:xfrm>
              <a:off x="2661" y="0"/>
              <a:ext cx="1878" cy="883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" name="AutoShape 5"/>
            <p:cNvSpPr>
              <a:spLocks noChangeArrowheads="1"/>
            </p:cNvSpPr>
            <p:nvPr/>
          </p:nvSpPr>
          <p:spPr bwMode="auto">
            <a:xfrm>
              <a:off x="2194" y="1114"/>
              <a:ext cx="2818" cy="1902"/>
            </a:xfrm>
            <a:prstGeom prst="flowChartOr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030" name="AutoShape 6"/>
            <p:cNvSpPr>
              <a:spLocks noChangeArrowheads="1"/>
            </p:cNvSpPr>
            <p:nvPr/>
          </p:nvSpPr>
          <p:spPr bwMode="auto">
            <a:xfrm>
              <a:off x="0" y="1563"/>
              <a:ext cx="1879" cy="883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" name="AutoShape 7"/>
            <p:cNvSpPr>
              <a:spLocks noChangeArrowheads="1"/>
            </p:cNvSpPr>
            <p:nvPr/>
          </p:nvSpPr>
          <p:spPr bwMode="auto">
            <a:xfrm>
              <a:off x="0" y="1563"/>
              <a:ext cx="1877" cy="883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" name="AutoShape 8"/>
            <p:cNvSpPr>
              <a:spLocks noChangeArrowheads="1"/>
            </p:cNvSpPr>
            <p:nvPr/>
          </p:nvSpPr>
          <p:spPr bwMode="auto">
            <a:xfrm>
              <a:off x="2661" y="3057"/>
              <a:ext cx="1879" cy="883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" name="AutoShape 9"/>
            <p:cNvSpPr>
              <a:spLocks noChangeArrowheads="1"/>
            </p:cNvSpPr>
            <p:nvPr/>
          </p:nvSpPr>
          <p:spPr bwMode="auto">
            <a:xfrm>
              <a:off x="5322" y="1563"/>
              <a:ext cx="1878" cy="883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" name="Line 10"/>
            <p:cNvSpPr>
              <a:spLocks noChangeShapeType="1"/>
            </p:cNvSpPr>
            <p:nvPr/>
          </p:nvSpPr>
          <p:spPr bwMode="auto">
            <a:xfrm>
              <a:off x="3600" y="951"/>
              <a:ext cx="0" cy="20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" name="Line 11"/>
            <p:cNvSpPr>
              <a:spLocks noChangeShapeType="1"/>
            </p:cNvSpPr>
            <p:nvPr/>
          </p:nvSpPr>
          <p:spPr bwMode="auto">
            <a:xfrm>
              <a:off x="1878" y="1970"/>
              <a:ext cx="3444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642910" y="500042"/>
            <a:ext cx="20717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en-US" sz="3600" b="1" dirty="0" smtClean="0"/>
              <a:t>橱窗分析</a:t>
            </a:r>
            <a:endParaRPr lang="zh-CN" altLang="en-US" sz="3600" dirty="0" smtClean="0"/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0" y="1071546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</a:tabLst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imes New Roman" pitchFamily="18" charset="0"/>
              </a:rPr>
              <a:t>自己知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57158" y="3244334"/>
            <a:ext cx="18573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/>
              <a:t>别人不知</a:t>
            </a:r>
            <a:endParaRPr lang="zh-CN" altLang="en-US" sz="2800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7143768" y="3071810"/>
            <a:ext cx="17859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003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17525" algn="l"/>
                <a:tab pos="1784350" algn="l"/>
                <a:tab pos="2717800" algn="l"/>
                <a:tab pos="4184650" algn="l"/>
              </a:tabLst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imes New Roman" pitchFamily="18" charset="0"/>
              </a:rPr>
              <a:t>别人知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2857488" y="3000372"/>
            <a:ext cx="35719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/>
              <a:t>隐蔽的我       公开的我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1357290" y="3714752"/>
            <a:ext cx="54292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256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3150" algn="l"/>
              </a:tabLst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imes New Roman" pitchFamily="18" charset="0"/>
              </a:rPr>
              <a:t>潜在的我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imes New Roman" pitchFamily="18" charset="0"/>
              </a:rPr>
              <a:t>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imes New Roman" pitchFamily="18" charset="0"/>
              </a:rPr>
              <a:t> 背脊的我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auto">
          <a:xfrm>
            <a:off x="214282" y="5500702"/>
            <a:ext cx="850112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imes New Roman" pitchFamily="18" charset="0"/>
              </a:rPr>
              <a:t>自己不知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500034" y="285728"/>
          <a:ext cx="8229600" cy="6357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765903">
                <a:tc>
                  <a:txBody>
                    <a:bodyPr/>
                    <a:lstStyle/>
                    <a:p>
                      <a:r>
                        <a:rPr lang="zh-CN" altLang="en-US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橱窗一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橱窗二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橱窗三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橱窗四</a:t>
                      </a:r>
                      <a:endParaRPr lang="zh-CN" altLang="en-US" sz="2400" dirty="0"/>
                    </a:p>
                  </a:txBody>
                  <a:tcPr/>
                </a:tc>
              </a:tr>
              <a:tr h="919083">
                <a:tc>
                  <a:txBody>
                    <a:bodyPr/>
                    <a:lstStyle/>
                    <a:p>
                      <a:r>
                        <a:rPr lang="zh-CN" altLang="en-US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公开的我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隐藏的我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潜在的我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背脊的我</a:t>
                      </a:r>
                      <a:endParaRPr lang="zh-CN" altLang="en-US" sz="2800" dirty="0"/>
                    </a:p>
                  </a:txBody>
                  <a:tcPr/>
                </a:tc>
              </a:tr>
              <a:tr h="4672996">
                <a:tc>
                  <a:txBody>
                    <a:bodyPr/>
                    <a:lstStyle/>
                    <a:p>
                      <a:r>
                        <a:rPr lang="zh-CN" altLang="en-US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是个活泼开朗、友善热情的男孩儿</a:t>
                      </a:r>
                      <a:endParaRPr lang="en-US" altLang="zh-CN" sz="2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CN" alt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，</a:t>
                      </a:r>
                      <a:r>
                        <a:rPr lang="zh-CN" altLang="en-US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好像和每个人都有话说，</a:t>
                      </a:r>
                      <a:r>
                        <a:rPr lang="zh-CN" altLang="en-US" sz="28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有同情心，关心他人。</a:t>
                      </a:r>
                      <a:endParaRPr lang="zh-CN" altLang="en-US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有时候总会觉得自己干事情、学东西都总是慢别人半拍，有好多好多别人看来不可能的豪言壮志都想实现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发现只要精心的去做每一件事，效率是很高的</a:t>
                      </a:r>
                      <a:endParaRPr lang="en-US" altLang="zh-CN" sz="2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CN" altLang="en-US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，只是平常没有毅力坚持下去。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不够自信、看问题不能全面、有恒心、有目标、对自己的感兴趣地东西特专注。</a:t>
                      </a:r>
                      <a:endParaRPr lang="zh-CN" altLang="en-US" sz="2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1" name="Picture 1" descr="C:\Users\Administrator\Downloads\d4b97bbbc6f47ab195368551013184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48000" contrast="-48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2392554" y="260648"/>
            <a:ext cx="43588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职业环境分析</a:t>
            </a:r>
            <a:endParaRPr lang="zh-CN" altLang="en-US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下箭头 7"/>
          <p:cNvSpPr/>
          <p:nvPr/>
        </p:nvSpPr>
        <p:spPr>
          <a:xfrm>
            <a:off x="3714744" y="1340768"/>
            <a:ext cx="785818" cy="9452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左弧形箭头 8"/>
          <p:cNvSpPr/>
          <p:nvPr/>
        </p:nvSpPr>
        <p:spPr>
          <a:xfrm>
            <a:off x="539552" y="928670"/>
            <a:ext cx="1032052" cy="185738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右弧形箭头 9"/>
          <p:cNvSpPr/>
          <p:nvPr/>
        </p:nvSpPr>
        <p:spPr>
          <a:xfrm>
            <a:off x="7643834" y="1071546"/>
            <a:ext cx="1000132" cy="164307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47864" y="3140968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500264" y="3293368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3652664" y="3445768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071802" y="2500306"/>
            <a:ext cx="250033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</a:rPr>
              <a:t>学校环境分析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 smtClean="0"/>
              <a:t>学习氛围很浓；      管理严格；             在紧抓专业知识的同时，抓“三笔两话一机”基础教师专业技能；             温馨的生活环境；</a:t>
            </a:r>
            <a:r>
              <a:rPr lang="zh-CN" altLang="en-US" sz="2400" dirty="0" smtClean="0"/>
              <a:t>                     </a:t>
            </a:r>
            <a:endParaRPr lang="en-US" altLang="zh-CN" sz="2400" dirty="0"/>
          </a:p>
        </p:txBody>
      </p:sp>
      <p:sp>
        <p:nvSpPr>
          <p:cNvPr id="16" name="矩形 15"/>
          <p:cNvSpPr/>
          <p:nvPr/>
        </p:nvSpPr>
        <p:spPr>
          <a:xfrm>
            <a:off x="6444208" y="2714620"/>
            <a:ext cx="212832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</a:rPr>
              <a:t>社会环境分析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endParaRPr lang="zh-CN" altLang="en-US" dirty="0">
              <a:solidFill>
                <a:srgbClr val="00CC99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72200" y="3357562"/>
            <a:ext cx="18002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/>
              <a:t>现在社会中，历史专业的就业方向比较窄，如中小学老师、导游等。</a:t>
            </a:r>
            <a:r>
              <a:rPr lang="zh-CN" altLang="en-US" sz="2400" b="1" dirty="0" smtClean="0"/>
              <a:t>而且</a:t>
            </a:r>
            <a:r>
              <a:rPr lang="zh-CN" altLang="zh-CN" sz="2400" b="1" dirty="0" smtClean="0"/>
              <a:t>现在的就业竞争压力</a:t>
            </a:r>
            <a:r>
              <a:rPr lang="zh-CN" altLang="en-US" sz="2400" b="1" dirty="0" smtClean="0"/>
              <a:t>较</a:t>
            </a:r>
            <a:r>
              <a:rPr lang="zh-CN" altLang="zh-CN" sz="2400" b="1" dirty="0" smtClean="0"/>
              <a:t>大</a:t>
            </a:r>
            <a:r>
              <a:rPr lang="zh-CN" altLang="en-US" sz="2400" b="1" dirty="0" smtClean="0"/>
              <a:t>。</a:t>
            </a:r>
            <a:endParaRPr lang="zh-CN" altLang="en-US" sz="2400" dirty="0"/>
          </a:p>
        </p:txBody>
      </p:sp>
      <p:sp>
        <p:nvSpPr>
          <p:cNvPr id="18" name="矩形 17"/>
          <p:cNvSpPr/>
          <p:nvPr/>
        </p:nvSpPr>
        <p:spPr>
          <a:xfrm>
            <a:off x="539552" y="2857496"/>
            <a:ext cx="165618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</a:rPr>
              <a:t>家庭环境分析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 smtClean="0"/>
              <a:t>家人鼓励我读师范专业并且支持我继续进修。</a:t>
            </a:r>
            <a:endParaRPr lang="zh-CN" altLang="en-US" sz="2400" b="1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3" name="Picture 1" descr="C:\Users\Administrator\Downloads\192fb5f3ed910f35af4bedfdf62bee7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395536" y="332656"/>
            <a:ext cx="33123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短期目标</a:t>
            </a:r>
            <a:endParaRPr lang="zh-CN" alt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5616" y="1412776"/>
            <a:ext cx="61710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（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）专科院校期间→</a:t>
            </a:r>
            <a:r>
              <a:rPr lang="en-US" altLang="zh-CN" sz="2400" b="1" dirty="0" smtClean="0">
                <a:solidFill>
                  <a:srgbClr val="FF3300"/>
                </a:solidFill>
              </a:rPr>
              <a:t>3</a:t>
            </a:r>
            <a:r>
              <a:rPr lang="zh-CN" altLang="en-US" sz="2400" b="1" dirty="0" smtClean="0">
                <a:solidFill>
                  <a:srgbClr val="FF3300"/>
                </a:solidFill>
              </a:rPr>
              <a:t>年的追逐</a:t>
            </a:r>
            <a:endParaRPr lang="zh-CN" altLang="en-US" sz="2400" b="1" dirty="0" smtClean="0"/>
          </a:p>
          <a:p>
            <a:endParaRPr lang="zh-CN" altLang="en-US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>
                <a:solidFill>
                  <a:srgbClr val="FF3300"/>
                </a:solidFill>
              </a:rPr>
              <a:t>目标：</a:t>
            </a:r>
            <a:r>
              <a:rPr lang="zh-CN" altLang="en-US" sz="2400" b="1" dirty="0" smtClean="0"/>
              <a:t>顺利完成专科学业</a:t>
            </a:r>
          </a:p>
          <a:p>
            <a:r>
              <a:rPr lang="zh-CN" altLang="en-US" sz="2400" b="1" dirty="0" smtClean="0"/>
              <a:t>              获得教师证</a:t>
            </a:r>
          </a:p>
          <a:p>
            <a:r>
              <a:rPr lang="zh-CN" altLang="en-US" sz="2400" b="1" dirty="0" smtClean="0"/>
              <a:t>                      并且通过专插本的考试，</a:t>
            </a:r>
          </a:p>
          <a:p>
            <a:r>
              <a:rPr lang="zh-CN" altLang="en-US" sz="2400" b="1" dirty="0" smtClean="0"/>
              <a:t>                   考上理想的本科院校。</a:t>
            </a:r>
            <a:endParaRPr lang="zh-CN" altLang="en-US" sz="2400" b="1" dirty="0"/>
          </a:p>
        </p:txBody>
      </p:sp>
      <p:sp>
        <p:nvSpPr>
          <p:cNvPr id="7" name="矩形 6"/>
          <p:cNvSpPr/>
          <p:nvPr/>
        </p:nvSpPr>
        <p:spPr>
          <a:xfrm>
            <a:off x="1691680" y="4143380"/>
            <a:ext cx="509489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（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） 本科院校期间→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年的奋斗历程</a:t>
            </a:r>
          </a:p>
          <a:p>
            <a:endParaRPr lang="zh-CN" altLang="en-US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>
                <a:solidFill>
                  <a:srgbClr val="FF3300"/>
                </a:solidFill>
              </a:rPr>
              <a:t>目标：</a:t>
            </a:r>
            <a:r>
              <a:rPr lang="zh-CN" altLang="en-US" sz="2400" b="1" dirty="0" smtClean="0"/>
              <a:t>完成本科学业，</a:t>
            </a:r>
          </a:p>
          <a:p>
            <a:r>
              <a:rPr lang="zh-CN" altLang="en-US" sz="2400" b="1" dirty="0" smtClean="0"/>
              <a:t>             为以后打下跟坚实的基础</a:t>
            </a:r>
            <a:endParaRPr lang="zh-CN" altLang="en-US" sz="2400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49" name="Picture 1" descr="C:\Users\Administrator\Downloads\efe699f918c96b39a0c8e059118493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539552" y="908720"/>
            <a:ext cx="3600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kern="10" dirty="0" smtClean="0">
                <a:ln w="12700" cmpd="sng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1">
                    <a:srgbClr val="C0C0C0">
                      <a:alpha val="75000"/>
                    </a:srgbClr>
                  </a:prstShdw>
                </a:effectLst>
                <a:latin typeface="微软雅黑"/>
                <a:ea typeface="微软雅黑"/>
              </a:rPr>
              <a:t>后期路径</a:t>
            </a:r>
            <a:endParaRPr lang="zh-CN" altLang="en-US" sz="5400" b="1" kern="10" dirty="0">
              <a:ln w="12700" cmpd="sng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prstShdw prst="shdw11">
                  <a:srgbClr val="C0C0C0">
                    <a:alpha val="75000"/>
                  </a:srgbClr>
                </a:prstShdw>
              </a:effectLst>
              <a:latin typeface="微软雅黑"/>
              <a:ea typeface="微软雅黑"/>
            </a:endParaRPr>
          </a:p>
        </p:txBody>
      </p:sp>
      <p:pic>
        <p:nvPicPr>
          <p:cNvPr id="9" name="任意多边形 35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96752"/>
            <a:ext cx="3454400" cy="543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矩形 78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4357694"/>
            <a:ext cx="4143404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4" name="Group 26"/>
          <p:cNvGrpSpPr>
            <a:grpSpLocks/>
          </p:cNvGrpSpPr>
          <p:nvPr/>
        </p:nvGrpSpPr>
        <p:grpSpPr bwMode="auto">
          <a:xfrm>
            <a:off x="2950482" y="3213715"/>
            <a:ext cx="3313690" cy="827854"/>
            <a:chOff x="1134" y="0"/>
            <a:chExt cx="5218" cy="1305"/>
          </a:xfrm>
        </p:grpSpPr>
        <p:pic>
          <p:nvPicPr>
            <p:cNvPr id="15" name="矩形 72"/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134" y="0"/>
              <a:ext cx="5218" cy="13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7" name="TextBox 71"/>
            <p:cNvSpPr txBox="1">
              <a:spLocks noChangeArrowheads="1"/>
            </p:cNvSpPr>
            <p:nvPr/>
          </p:nvSpPr>
          <p:spPr bwMode="auto">
            <a:xfrm>
              <a:off x="2041" y="245"/>
              <a:ext cx="3856" cy="6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zh-CN" altLang="en-US" sz="2000" b="1" dirty="0"/>
            </a:p>
          </p:txBody>
        </p:sp>
        <p:sp>
          <p:nvSpPr>
            <p:cNvPr id="18" name="TextBox 61"/>
            <p:cNvSpPr txBox="1">
              <a:spLocks noChangeArrowheads="1"/>
            </p:cNvSpPr>
            <p:nvPr/>
          </p:nvSpPr>
          <p:spPr bwMode="auto">
            <a:xfrm>
              <a:off x="2835" y="244"/>
              <a:ext cx="633" cy="4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endParaRPr lang="zh-CN" altLang="en-US" sz="1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9" name="矩形 67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20846" y="2000240"/>
            <a:ext cx="2376090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矩形 15"/>
          <p:cNvSpPr/>
          <p:nvPr/>
        </p:nvSpPr>
        <p:spPr>
          <a:xfrm>
            <a:off x="618032" y="1928802"/>
            <a:ext cx="790793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历史高级教师</a:t>
            </a:r>
            <a:endParaRPr lang="zh-CN" altLang="en-US" sz="40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479631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483768" y="4500570"/>
            <a:ext cx="40170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中学历史教师</a:t>
            </a:r>
            <a:endParaRPr lang="zh-CN" altLang="en-US" sz="3600" b="1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857488" y="3244334"/>
            <a:ext cx="38554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优秀历史教师</a:t>
            </a:r>
            <a:endParaRPr lang="zh-CN" altLang="en-US" sz="4000" b="1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26" name="矩形 78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5572140"/>
            <a:ext cx="5572164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571736" y="5643579"/>
            <a:ext cx="428628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行楷" pitchFamily="2" charset="-122"/>
                <a:ea typeface="华文行楷" pitchFamily="2" charset="-122"/>
                <a:cs typeface="Times New Roman" pitchFamily="18" charset="0"/>
              </a:rPr>
              <a:t>毕业参加上岗考试</a:t>
            </a:r>
            <a:endParaRPr kumimoji="0" lang="zh-CN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华文行楷" pitchFamily="2" charset="-122"/>
              <a:ea typeface="华文行楷" pitchFamily="2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/>
      <p:bldP spid="23" grpId="0" build="allAtOnce"/>
      <p:bldP spid="25" grpId="0" build="allAtOnce"/>
      <p:bldP spid="5121" grpId="0" build="allAtOnce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883</TotalTime>
  <Words>541</Words>
  <Application>Microsoft Office PowerPoint</Application>
  <PresentationFormat>全屏显示(4:3)</PresentationFormat>
  <Paragraphs>99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Windows 用户</dc:creator>
  <cp:lastModifiedBy>Windows 用户</cp:lastModifiedBy>
  <cp:revision>130</cp:revision>
  <dcterms:created xsi:type="dcterms:W3CDTF">2014-03-24T02:40:31Z</dcterms:created>
  <dcterms:modified xsi:type="dcterms:W3CDTF">2014-05-22T04:51:01Z</dcterms:modified>
</cp:coreProperties>
</file>