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70" r:id="rId5"/>
    <p:sldId id="260" r:id="rId6"/>
    <p:sldId id="273" r:id="rId7"/>
    <p:sldId id="274" r:id="rId8"/>
    <p:sldId id="276" r:id="rId9"/>
    <p:sldId id="261" r:id="rId10"/>
    <p:sldId id="278" r:id="rId11"/>
    <p:sldId id="277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443F764-EAEC-4C26-82ED-89FFF95EF5C0}">
          <p14:sldIdLst>
            <p14:sldId id="256"/>
            <p14:sldId id="257"/>
            <p14:sldId id="270"/>
            <p14:sldId id="260"/>
            <p14:sldId id="273"/>
            <p14:sldId id="274"/>
            <p14:sldId id="276"/>
            <p14:sldId id="261"/>
            <p14:sldId id="278"/>
            <p14:sldId id="277"/>
            <p14:sldId id="266"/>
            <p14:sldId id="267"/>
            <p14:sldId id="26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F3C5"/>
    <a:srgbClr val="D844D8"/>
    <a:srgbClr val="D9E636"/>
    <a:srgbClr val="FF3399"/>
    <a:srgbClr val="66FF33"/>
    <a:srgbClr val="FF99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7" d="100"/>
          <a:sy n="67" d="100"/>
        </p:scale>
        <p:origin x="-1476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2133600"/>
            <a:ext cx="5541962" cy="1470660"/>
          </a:xfrm>
        </p:spPr>
        <p:txBody>
          <a:bodyPr/>
          <a:lstStyle>
            <a:lvl1pPr algn="l">
              <a:defRPr sz="3200" b="1"/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9900" y="3688081"/>
            <a:ext cx="5543550" cy="86487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23264283-4539-4C45-B680-9D64609AF47D}" type="datetime1">
              <a:rPr lang="zh-CN" altLang="en-US">
                <a:solidFill>
                  <a:srgbClr val="000000"/>
                </a:solidFill>
              </a:rPr>
              <a:pPr/>
              <a:t>2014/5/23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3A9F682-7562-4E94-A59E-2CA4E37D5CA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9777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CAC7BD-E8A2-418E-8C5D-8D025E72E45A}" type="datetime1">
              <a:rPr lang="zh-CN" altLang="en-US">
                <a:solidFill>
                  <a:srgbClr val="000000"/>
                </a:solidFill>
              </a:rPr>
              <a:pPr/>
              <a:t>2014/5/23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A026B7-638C-4CBF-8505-428788A1216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5444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266"/>
            <a:ext cx="7772400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7030"/>
            <a:ext cx="7772400" cy="1499236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A60C3F-84EC-4173-82C1-0BFFCF0A5DF8}" type="datetime1">
              <a:rPr lang="zh-CN" altLang="en-US">
                <a:solidFill>
                  <a:srgbClr val="000000"/>
                </a:solidFill>
              </a:rPr>
              <a:pPr/>
              <a:t>2014/5/23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5B5C29-7B03-4CD4-9C27-171D7D151E8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2270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00E32A-DE96-442D-86E9-9B45EF13B641}" type="datetime1">
              <a:rPr lang="zh-CN" altLang="en-US">
                <a:solidFill>
                  <a:srgbClr val="000000"/>
                </a:solidFill>
              </a:rPr>
              <a:pPr/>
              <a:t>2014/5/23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FB73DC-27B2-49D1-AF07-F5CB729B741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468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430"/>
            <a:ext cx="4040188" cy="64008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5511"/>
            <a:ext cx="4040188" cy="39509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430"/>
            <a:ext cx="4041775" cy="64008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5511"/>
            <a:ext cx="4041775" cy="39509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02FCAF-3F68-4D48-8067-0E3D0F18DEC8}" type="datetime1">
              <a:rPr lang="zh-CN" altLang="en-US">
                <a:solidFill>
                  <a:srgbClr val="000000"/>
                </a:solidFill>
              </a:rPr>
              <a:pPr/>
              <a:t>2014/5/23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ACE4F7-3806-413B-97E5-8061FAE6AB8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1831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8F12EE-4473-4EEC-BCA4-6AE1BA0B3B88}" type="datetime1">
              <a:rPr lang="zh-CN" altLang="en-US">
                <a:solidFill>
                  <a:srgbClr val="000000"/>
                </a:solidFill>
              </a:rPr>
              <a:pPr/>
              <a:t>2014/5/23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6F2C42-2125-4F22-B1C4-E78C95A5C46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447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E56817-33D9-45EF-BF10-2050C0120632}" type="datetime1">
              <a:rPr lang="zh-CN" altLang="en-US">
                <a:solidFill>
                  <a:srgbClr val="000000"/>
                </a:solidFill>
              </a:rPr>
              <a:pPr/>
              <a:t>2014/5/23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962680-CAAC-4867-B8B1-123E5644DB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6893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2416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2416"/>
            <a:ext cx="5111750" cy="58540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4466"/>
            <a:ext cx="3008313" cy="469201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E34A2E-37B4-41DB-9C1F-DD8D13961929}" type="datetime1">
              <a:rPr lang="zh-CN" altLang="en-US">
                <a:solidFill>
                  <a:srgbClr val="000000"/>
                </a:solidFill>
              </a:rPr>
              <a:pPr/>
              <a:t>2014/5/23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78961-2E33-474B-B660-717C1AA0AA7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318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769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41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8291"/>
            <a:ext cx="5486400" cy="80391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EE8C41-86C2-4416-AE7A-C8A8DC432E16}" type="datetime1">
              <a:rPr lang="zh-CN" altLang="en-US">
                <a:solidFill>
                  <a:srgbClr val="000000"/>
                </a:solidFill>
              </a:rPr>
              <a:pPr/>
              <a:t>2014/5/23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AEFF4-39E7-463B-B21C-3A767146238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8827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DBC8B9-40F1-4CD7-B67E-6BB327355ABB}" type="datetime1">
              <a:rPr lang="zh-CN" altLang="en-US">
                <a:solidFill>
                  <a:srgbClr val="000000"/>
                </a:solidFill>
              </a:rPr>
              <a:pPr/>
              <a:t>2014/5/23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D98BDD-B9BB-4872-9AD7-723E478E1D5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4704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6226"/>
            <a:ext cx="2057400" cy="585025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6226"/>
            <a:ext cx="6019800" cy="585025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E3AE31-0CB4-4B87-9B9E-3CBD3A108CB8}" type="datetime1">
              <a:rPr lang="zh-CN" altLang="en-US">
                <a:solidFill>
                  <a:srgbClr val="000000"/>
                </a:solidFill>
              </a:rPr>
              <a:pPr/>
              <a:t>2014/5/23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F56DA-CEB3-4E45-ADEA-06B0C1A18AB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5033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6226"/>
            <a:ext cx="8229600" cy="114109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4591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83FD72A-BE5F-4326-8070-26F7B8297343}" type="datetime1">
              <a:rPr lang="zh-CN" altLang="en-US">
                <a:solidFill>
                  <a:srgbClr val="000000"/>
                </a:solidFill>
              </a:rPr>
              <a:pPr/>
              <a:t>2014/5/23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4591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4591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8ECA818-2E69-4B9C-B3B4-0BB31F98304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039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6226"/>
            <a:ext cx="8229600" cy="1141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6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4591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67291D72-0182-4E5B-B992-845F59ADE591}" type="datetime1"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2014/5/23</a:t>
            </a:fld>
            <a:endParaRPr 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4591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4591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1F66BF87-CA48-4FE6-B557-5247056F86C1}" type="slidenum"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3258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http://gdgzsf.yoosat.com/test/Report/images/scaleright.gi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35696" y="2456892"/>
            <a:ext cx="5328591" cy="122413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prstTxWarp prst="textWave4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all" dirty="0">
                <a:ln w="0"/>
                <a:solidFill>
                  <a:srgbClr val="FFC000"/>
                </a:solidFill>
                <a:effectLst>
                  <a:glow rad="63500">
                    <a:schemeClr val="bg1"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Blackadder ITC" panose="04020505051007020D02" pitchFamily="82" charset="0"/>
                <a:ea typeface="方正舒体" panose="02010601030101010101" pitchFamily="2" charset="-122"/>
              </a:rPr>
              <a:t>让梦想照进现实</a:t>
            </a:r>
            <a:endParaRPr lang="zh-CN" altLang="en-US" sz="5400" b="1" cap="all" spc="0" dirty="0">
              <a:ln w="0"/>
              <a:solidFill>
                <a:srgbClr val="FFC000"/>
              </a:solidFill>
              <a:effectLst>
                <a:glow rad="63500">
                  <a:schemeClr val="bg1">
                    <a:alpha val="40000"/>
                  </a:schemeClr>
                </a:glow>
                <a:reflection blurRad="12700" stA="50000" endPos="50000" dist="5000" dir="5400000" sy="-100000" rotWithShape="0"/>
              </a:effectLst>
              <a:latin typeface="Blackadder ITC" panose="04020505051007020D02" pitchFamily="82" charset="0"/>
              <a:ea typeface="方正舒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39952" y="4149080"/>
            <a:ext cx="320632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姓名：李彤</a:t>
            </a:r>
            <a:endParaRPr lang="zh-CN" altLang="en-US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59813" y="4724753"/>
            <a:ext cx="3265638" cy="2123658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指导老师：</a:t>
            </a:r>
            <a:endParaRPr lang="en-US" altLang="zh-CN" sz="4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 algn="ctr"/>
            <a:r>
              <a:rPr lang="zh-CN" altLang="en-US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杨仕芬</a:t>
            </a:r>
            <a:endParaRPr lang="en-US" altLang="zh-CN" sz="4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 algn="ctr"/>
            <a:r>
              <a:rPr lang="zh-CN" altLang="en-US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谢克彬</a:t>
            </a:r>
            <a:endParaRPr lang="zh-CN" altLang="en-US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7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63"/>
          <p:cNvGrpSpPr>
            <a:grpSpLocks/>
          </p:cNvGrpSpPr>
          <p:nvPr/>
        </p:nvGrpSpPr>
        <p:grpSpPr bwMode="auto">
          <a:xfrm>
            <a:off x="2916239" y="2370936"/>
            <a:ext cx="5430839" cy="2428879"/>
            <a:chOff x="1837" y="1752"/>
            <a:chExt cx="3421" cy="1530"/>
          </a:xfrm>
        </p:grpSpPr>
        <p:sp>
          <p:nvSpPr>
            <p:cNvPr id="35" name="Rectangle 6"/>
            <p:cNvSpPr>
              <a:spLocks noChangeArrowheads="1"/>
            </p:cNvSpPr>
            <p:nvPr/>
          </p:nvSpPr>
          <p:spPr bwMode="auto">
            <a:xfrm>
              <a:off x="3129" y="3073"/>
              <a:ext cx="794" cy="170"/>
            </a:xfrm>
            <a:prstGeom prst="rect">
              <a:avLst/>
            </a:prstGeom>
            <a:solidFill>
              <a:srgbClr val="4BA5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36" name="Rectangle 10"/>
            <p:cNvSpPr>
              <a:spLocks noChangeArrowheads="1"/>
            </p:cNvSpPr>
            <p:nvPr/>
          </p:nvSpPr>
          <p:spPr bwMode="auto">
            <a:xfrm>
              <a:off x="1930" y="3060"/>
              <a:ext cx="793" cy="170"/>
            </a:xfrm>
            <a:prstGeom prst="rect">
              <a:avLst/>
            </a:prstGeom>
            <a:solidFill>
              <a:srgbClr val="4BA5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37" name="Rectangle 16"/>
            <p:cNvSpPr>
              <a:spLocks noChangeArrowheads="1"/>
            </p:cNvSpPr>
            <p:nvPr/>
          </p:nvSpPr>
          <p:spPr bwMode="auto">
            <a:xfrm>
              <a:off x="4301" y="3071"/>
              <a:ext cx="793" cy="170"/>
            </a:xfrm>
            <a:prstGeom prst="rect">
              <a:avLst/>
            </a:prstGeom>
            <a:solidFill>
              <a:srgbClr val="4BA5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38" name="Rectangle 19"/>
            <p:cNvSpPr>
              <a:spLocks noChangeArrowheads="1"/>
            </p:cNvSpPr>
            <p:nvPr/>
          </p:nvSpPr>
          <p:spPr bwMode="auto">
            <a:xfrm>
              <a:off x="1946" y="2016"/>
              <a:ext cx="80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C0068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39" name="Text Box 25"/>
            <p:cNvSpPr txBox="1">
              <a:spLocks noChangeArrowheads="1"/>
            </p:cNvSpPr>
            <p:nvPr/>
          </p:nvSpPr>
          <p:spPr bwMode="auto">
            <a:xfrm>
              <a:off x="1957" y="2234"/>
              <a:ext cx="11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  <p:grpSp>
          <p:nvGrpSpPr>
            <p:cNvPr id="40" name="Group 61"/>
            <p:cNvGrpSpPr>
              <a:grpSpLocks/>
            </p:cNvGrpSpPr>
            <p:nvPr/>
          </p:nvGrpSpPr>
          <p:grpSpPr bwMode="auto">
            <a:xfrm>
              <a:off x="1837" y="1752"/>
              <a:ext cx="3421" cy="1530"/>
              <a:chOff x="1837" y="1752"/>
              <a:chExt cx="3421" cy="1530"/>
            </a:xfrm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1837" y="1752"/>
                <a:ext cx="1050" cy="261"/>
              </a:xfrm>
              <a:custGeom>
                <a:avLst/>
                <a:gdLst>
                  <a:gd name="T0" fmla="*/ 543 w 577"/>
                  <a:gd name="T1" fmla="*/ 21 h 185"/>
                  <a:gd name="T2" fmla="*/ 526 w 577"/>
                  <a:gd name="T3" fmla="*/ 12 h 185"/>
                  <a:gd name="T4" fmla="*/ 510 w 577"/>
                  <a:gd name="T5" fmla="*/ 5 h 185"/>
                  <a:gd name="T6" fmla="*/ 500 w 577"/>
                  <a:gd name="T7" fmla="*/ 1 h 185"/>
                  <a:gd name="T8" fmla="*/ 497 w 577"/>
                  <a:gd name="T9" fmla="*/ 1 h 185"/>
                  <a:gd name="T10" fmla="*/ 483 w 577"/>
                  <a:gd name="T11" fmla="*/ 0 h 185"/>
                  <a:gd name="T12" fmla="*/ 449 w 577"/>
                  <a:gd name="T13" fmla="*/ 0 h 185"/>
                  <a:gd name="T14" fmla="*/ 390 w 577"/>
                  <a:gd name="T15" fmla="*/ 0 h 185"/>
                  <a:gd name="T16" fmla="*/ 293 w 577"/>
                  <a:gd name="T17" fmla="*/ 0 h 185"/>
                  <a:gd name="T18" fmla="*/ 74 w 577"/>
                  <a:gd name="T19" fmla="*/ 1 h 185"/>
                  <a:gd name="T20" fmla="*/ 41 w 577"/>
                  <a:gd name="T21" fmla="*/ 15 h 185"/>
                  <a:gd name="T22" fmla="*/ 15 w 577"/>
                  <a:gd name="T23" fmla="*/ 41 h 185"/>
                  <a:gd name="T24" fmla="*/ 1 w 577"/>
                  <a:gd name="T25" fmla="*/ 74 h 185"/>
                  <a:gd name="T26" fmla="*/ 1 w 577"/>
                  <a:gd name="T27" fmla="*/ 111 h 185"/>
                  <a:gd name="T28" fmla="*/ 15 w 577"/>
                  <a:gd name="T29" fmla="*/ 144 h 185"/>
                  <a:gd name="T30" fmla="*/ 34 w 577"/>
                  <a:gd name="T31" fmla="*/ 165 h 185"/>
                  <a:gd name="T32" fmla="*/ 49 w 577"/>
                  <a:gd name="T33" fmla="*/ 175 h 185"/>
                  <a:gd name="T34" fmla="*/ 66 w 577"/>
                  <a:gd name="T35" fmla="*/ 182 h 185"/>
                  <a:gd name="T36" fmla="*/ 84 w 577"/>
                  <a:gd name="T37" fmla="*/ 185 h 185"/>
                  <a:gd name="T38" fmla="*/ 106 w 577"/>
                  <a:gd name="T39" fmla="*/ 184 h 185"/>
                  <a:gd name="T40" fmla="*/ 130 w 577"/>
                  <a:gd name="T41" fmla="*/ 178 h 185"/>
                  <a:gd name="T42" fmla="*/ 151 w 577"/>
                  <a:gd name="T43" fmla="*/ 166 h 185"/>
                  <a:gd name="T44" fmla="*/ 169 w 577"/>
                  <a:gd name="T45" fmla="*/ 149 h 185"/>
                  <a:gd name="T46" fmla="*/ 403 w 577"/>
                  <a:gd name="T47" fmla="*/ 139 h 185"/>
                  <a:gd name="T48" fmla="*/ 417 w 577"/>
                  <a:gd name="T49" fmla="*/ 158 h 185"/>
                  <a:gd name="T50" fmla="*/ 436 w 577"/>
                  <a:gd name="T51" fmla="*/ 172 h 185"/>
                  <a:gd name="T52" fmla="*/ 459 w 577"/>
                  <a:gd name="T53" fmla="*/ 182 h 185"/>
                  <a:gd name="T54" fmla="*/ 483 w 577"/>
                  <a:gd name="T55" fmla="*/ 185 h 185"/>
                  <a:gd name="T56" fmla="*/ 501 w 577"/>
                  <a:gd name="T57" fmla="*/ 184 h 185"/>
                  <a:gd name="T58" fmla="*/ 518 w 577"/>
                  <a:gd name="T59" fmla="*/ 179 h 185"/>
                  <a:gd name="T60" fmla="*/ 535 w 577"/>
                  <a:gd name="T61" fmla="*/ 170 h 185"/>
                  <a:gd name="T62" fmla="*/ 549 w 577"/>
                  <a:gd name="T63" fmla="*/ 158 h 185"/>
                  <a:gd name="T64" fmla="*/ 569 w 577"/>
                  <a:gd name="T65" fmla="*/ 128 h 185"/>
                  <a:gd name="T66" fmla="*/ 577 w 577"/>
                  <a:gd name="T67" fmla="*/ 93 h 185"/>
                  <a:gd name="T68" fmla="*/ 569 w 577"/>
                  <a:gd name="T69" fmla="*/ 57 h 185"/>
                  <a:gd name="T70" fmla="*/ 549 w 577"/>
                  <a:gd name="T71" fmla="*/ 2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7" h="185">
                    <a:moveTo>
                      <a:pt x="549" y="27"/>
                    </a:moveTo>
                    <a:lnTo>
                      <a:pt x="543" y="21"/>
                    </a:lnTo>
                    <a:lnTo>
                      <a:pt x="535" y="15"/>
                    </a:lnTo>
                    <a:lnTo>
                      <a:pt x="526" y="12"/>
                    </a:lnTo>
                    <a:lnTo>
                      <a:pt x="518" y="8"/>
                    </a:lnTo>
                    <a:lnTo>
                      <a:pt x="510" y="5"/>
                    </a:lnTo>
                    <a:lnTo>
                      <a:pt x="504" y="2"/>
                    </a:lnTo>
                    <a:lnTo>
                      <a:pt x="500" y="1"/>
                    </a:lnTo>
                    <a:lnTo>
                      <a:pt x="497" y="0"/>
                    </a:lnTo>
                    <a:lnTo>
                      <a:pt x="497" y="1"/>
                    </a:lnTo>
                    <a:lnTo>
                      <a:pt x="492" y="1"/>
                    </a:lnTo>
                    <a:lnTo>
                      <a:pt x="483" y="0"/>
                    </a:lnTo>
                    <a:lnTo>
                      <a:pt x="469" y="0"/>
                    </a:lnTo>
                    <a:lnTo>
                      <a:pt x="449" y="0"/>
                    </a:lnTo>
                    <a:lnTo>
                      <a:pt x="423" y="0"/>
                    </a:lnTo>
                    <a:lnTo>
                      <a:pt x="390" y="0"/>
                    </a:lnTo>
                    <a:lnTo>
                      <a:pt x="347" y="0"/>
                    </a:lnTo>
                    <a:lnTo>
                      <a:pt x="293" y="0"/>
                    </a:lnTo>
                    <a:lnTo>
                      <a:pt x="93" y="0"/>
                    </a:lnTo>
                    <a:lnTo>
                      <a:pt x="74" y="1"/>
                    </a:lnTo>
                    <a:lnTo>
                      <a:pt x="57" y="8"/>
                    </a:lnTo>
                    <a:lnTo>
                      <a:pt x="41" y="15"/>
                    </a:lnTo>
                    <a:lnTo>
                      <a:pt x="27" y="27"/>
                    </a:lnTo>
                    <a:lnTo>
                      <a:pt x="15" y="41"/>
                    </a:lnTo>
                    <a:lnTo>
                      <a:pt x="8" y="57"/>
                    </a:lnTo>
                    <a:lnTo>
                      <a:pt x="1" y="74"/>
                    </a:lnTo>
                    <a:lnTo>
                      <a:pt x="0" y="93"/>
                    </a:lnTo>
                    <a:lnTo>
                      <a:pt x="1" y="111"/>
                    </a:lnTo>
                    <a:lnTo>
                      <a:pt x="8" y="128"/>
                    </a:lnTo>
                    <a:lnTo>
                      <a:pt x="15" y="144"/>
                    </a:lnTo>
                    <a:lnTo>
                      <a:pt x="27" y="158"/>
                    </a:lnTo>
                    <a:lnTo>
                      <a:pt x="34" y="165"/>
                    </a:lnTo>
                    <a:lnTo>
                      <a:pt x="41" y="170"/>
                    </a:lnTo>
                    <a:lnTo>
                      <a:pt x="49" y="175"/>
                    </a:lnTo>
                    <a:lnTo>
                      <a:pt x="58" y="179"/>
                    </a:lnTo>
                    <a:lnTo>
                      <a:pt x="66" y="182"/>
                    </a:lnTo>
                    <a:lnTo>
                      <a:pt x="75" y="184"/>
                    </a:lnTo>
                    <a:lnTo>
                      <a:pt x="84" y="185"/>
                    </a:lnTo>
                    <a:lnTo>
                      <a:pt x="93" y="185"/>
                    </a:lnTo>
                    <a:lnTo>
                      <a:pt x="106" y="184"/>
                    </a:lnTo>
                    <a:lnTo>
                      <a:pt x="118" y="182"/>
                    </a:lnTo>
                    <a:lnTo>
                      <a:pt x="130" y="178"/>
                    </a:lnTo>
                    <a:lnTo>
                      <a:pt x="140" y="172"/>
                    </a:lnTo>
                    <a:lnTo>
                      <a:pt x="151" y="166"/>
                    </a:lnTo>
                    <a:lnTo>
                      <a:pt x="160" y="158"/>
                    </a:lnTo>
                    <a:lnTo>
                      <a:pt x="169" y="149"/>
                    </a:lnTo>
                    <a:lnTo>
                      <a:pt x="175" y="139"/>
                    </a:lnTo>
                    <a:lnTo>
                      <a:pt x="403" y="139"/>
                    </a:lnTo>
                    <a:lnTo>
                      <a:pt x="409" y="149"/>
                    </a:lnTo>
                    <a:lnTo>
                      <a:pt x="417" y="158"/>
                    </a:lnTo>
                    <a:lnTo>
                      <a:pt x="426" y="166"/>
                    </a:lnTo>
                    <a:lnTo>
                      <a:pt x="436" y="172"/>
                    </a:lnTo>
                    <a:lnTo>
                      <a:pt x="447" y="178"/>
                    </a:lnTo>
                    <a:lnTo>
                      <a:pt x="459" y="182"/>
                    </a:lnTo>
                    <a:lnTo>
                      <a:pt x="470" y="184"/>
                    </a:lnTo>
                    <a:lnTo>
                      <a:pt x="483" y="185"/>
                    </a:lnTo>
                    <a:lnTo>
                      <a:pt x="492" y="185"/>
                    </a:lnTo>
                    <a:lnTo>
                      <a:pt x="501" y="184"/>
                    </a:lnTo>
                    <a:lnTo>
                      <a:pt x="510" y="182"/>
                    </a:lnTo>
                    <a:lnTo>
                      <a:pt x="518" y="179"/>
                    </a:lnTo>
                    <a:lnTo>
                      <a:pt x="527" y="175"/>
                    </a:lnTo>
                    <a:lnTo>
                      <a:pt x="535" y="170"/>
                    </a:lnTo>
                    <a:lnTo>
                      <a:pt x="543" y="165"/>
                    </a:lnTo>
                    <a:lnTo>
                      <a:pt x="549" y="158"/>
                    </a:lnTo>
                    <a:lnTo>
                      <a:pt x="561" y="144"/>
                    </a:lnTo>
                    <a:lnTo>
                      <a:pt x="569" y="128"/>
                    </a:lnTo>
                    <a:lnTo>
                      <a:pt x="575" y="111"/>
                    </a:lnTo>
                    <a:lnTo>
                      <a:pt x="577" y="93"/>
                    </a:lnTo>
                    <a:lnTo>
                      <a:pt x="575" y="74"/>
                    </a:lnTo>
                    <a:lnTo>
                      <a:pt x="569" y="57"/>
                    </a:lnTo>
                    <a:lnTo>
                      <a:pt x="561" y="41"/>
                    </a:lnTo>
                    <a:lnTo>
                      <a:pt x="549" y="27"/>
                    </a:lnTo>
                    <a:close/>
                  </a:path>
                </a:pathLst>
              </a:custGeom>
              <a:solidFill>
                <a:srgbClr val="4BA5FF"/>
              </a:solidFill>
              <a:ln w="285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 New Roman" pitchFamily="18" charset="0"/>
                </a:endParaRPr>
              </a:p>
            </p:txBody>
          </p:sp>
          <p:sp>
            <p:nvSpPr>
              <p:cNvPr id="42" name="Rectangle 11"/>
              <p:cNvSpPr>
                <a:spLocks noChangeArrowheads="1"/>
              </p:cNvSpPr>
              <p:nvPr/>
            </p:nvSpPr>
            <p:spPr bwMode="auto">
              <a:xfrm>
                <a:off x="1863" y="3130"/>
                <a:ext cx="950" cy="152"/>
              </a:xfrm>
              <a:prstGeom prst="rect">
                <a:avLst/>
              </a:prstGeom>
              <a:solidFill>
                <a:srgbClr val="4BA5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 New Roman" pitchFamily="18" charset="0"/>
                </a:endParaRPr>
              </a:p>
            </p:txBody>
          </p:sp>
          <p:sp>
            <p:nvSpPr>
              <p:cNvPr id="43" name="Freeform 12"/>
              <p:cNvSpPr>
                <a:spLocks/>
              </p:cNvSpPr>
              <p:nvPr/>
            </p:nvSpPr>
            <p:spPr bwMode="auto">
              <a:xfrm>
                <a:off x="3023" y="1752"/>
                <a:ext cx="1051" cy="262"/>
              </a:xfrm>
              <a:custGeom>
                <a:avLst/>
                <a:gdLst>
                  <a:gd name="T0" fmla="*/ 543 w 577"/>
                  <a:gd name="T1" fmla="*/ 21 h 185"/>
                  <a:gd name="T2" fmla="*/ 526 w 577"/>
                  <a:gd name="T3" fmla="*/ 12 h 185"/>
                  <a:gd name="T4" fmla="*/ 510 w 577"/>
                  <a:gd name="T5" fmla="*/ 5 h 185"/>
                  <a:gd name="T6" fmla="*/ 500 w 577"/>
                  <a:gd name="T7" fmla="*/ 1 h 185"/>
                  <a:gd name="T8" fmla="*/ 497 w 577"/>
                  <a:gd name="T9" fmla="*/ 1 h 185"/>
                  <a:gd name="T10" fmla="*/ 483 w 577"/>
                  <a:gd name="T11" fmla="*/ 0 h 185"/>
                  <a:gd name="T12" fmla="*/ 449 w 577"/>
                  <a:gd name="T13" fmla="*/ 0 h 185"/>
                  <a:gd name="T14" fmla="*/ 390 w 577"/>
                  <a:gd name="T15" fmla="*/ 0 h 185"/>
                  <a:gd name="T16" fmla="*/ 293 w 577"/>
                  <a:gd name="T17" fmla="*/ 0 h 185"/>
                  <a:gd name="T18" fmla="*/ 74 w 577"/>
                  <a:gd name="T19" fmla="*/ 1 h 185"/>
                  <a:gd name="T20" fmla="*/ 41 w 577"/>
                  <a:gd name="T21" fmla="*/ 15 h 185"/>
                  <a:gd name="T22" fmla="*/ 15 w 577"/>
                  <a:gd name="T23" fmla="*/ 41 h 185"/>
                  <a:gd name="T24" fmla="*/ 1 w 577"/>
                  <a:gd name="T25" fmla="*/ 74 h 185"/>
                  <a:gd name="T26" fmla="*/ 1 w 577"/>
                  <a:gd name="T27" fmla="*/ 111 h 185"/>
                  <a:gd name="T28" fmla="*/ 15 w 577"/>
                  <a:gd name="T29" fmla="*/ 144 h 185"/>
                  <a:gd name="T30" fmla="*/ 34 w 577"/>
                  <a:gd name="T31" fmla="*/ 165 h 185"/>
                  <a:gd name="T32" fmla="*/ 49 w 577"/>
                  <a:gd name="T33" fmla="*/ 175 h 185"/>
                  <a:gd name="T34" fmla="*/ 66 w 577"/>
                  <a:gd name="T35" fmla="*/ 182 h 185"/>
                  <a:gd name="T36" fmla="*/ 84 w 577"/>
                  <a:gd name="T37" fmla="*/ 185 h 185"/>
                  <a:gd name="T38" fmla="*/ 106 w 577"/>
                  <a:gd name="T39" fmla="*/ 184 h 185"/>
                  <a:gd name="T40" fmla="*/ 130 w 577"/>
                  <a:gd name="T41" fmla="*/ 178 h 185"/>
                  <a:gd name="T42" fmla="*/ 151 w 577"/>
                  <a:gd name="T43" fmla="*/ 166 h 185"/>
                  <a:gd name="T44" fmla="*/ 169 w 577"/>
                  <a:gd name="T45" fmla="*/ 149 h 185"/>
                  <a:gd name="T46" fmla="*/ 403 w 577"/>
                  <a:gd name="T47" fmla="*/ 139 h 185"/>
                  <a:gd name="T48" fmla="*/ 417 w 577"/>
                  <a:gd name="T49" fmla="*/ 158 h 185"/>
                  <a:gd name="T50" fmla="*/ 436 w 577"/>
                  <a:gd name="T51" fmla="*/ 172 h 185"/>
                  <a:gd name="T52" fmla="*/ 459 w 577"/>
                  <a:gd name="T53" fmla="*/ 182 h 185"/>
                  <a:gd name="T54" fmla="*/ 483 w 577"/>
                  <a:gd name="T55" fmla="*/ 185 h 185"/>
                  <a:gd name="T56" fmla="*/ 501 w 577"/>
                  <a:gd name="T57" fmla="*/ 184 h 185"/>
                  <a:gd name="T58" fmla="*/ 518 w 577"/>
                  <a:gd name="T59" fmla="*/ 179 h 185"/>
                  <a:gd name="T60" fmla="*/ 535 w 577"/>
                  <a:gd name="T61" fmla="*/ 170 h 185"/>
                  <a:gd name="T62" fmla="*/ 549 w 577"/>
                  <a:gd name="T63" fmla="*/ 158 h 185"/>
                  <a:gd name="T64" fmla="*/ 569 w 577"/>
                  <a:gd name="T65" fmla="*/ 128 h 185"/>
                  <a:gd name="T66" fmla="*/ 577 w 577"/>
                  <a:gd name="T67" fmla="*/ 93 h 185"/>
                  <a:gd name="T68" fmla="*/ 569 w 577"/>
                  <a:gd name="T69" fmla="*/ 57 h 185"/>
                  <a:gd name="T70" fmla="*/ 549 w 577"/>
                  <a:gd name="T71" fmla="*/ 2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7" h="185">
                    <a:moveTo>
                      <a:pt x="549" y="27"/>
                    </a:moveTo>
                    <a:lnTo>
                      <a:pt x="543" y="21"/>
                    </a:lnTo>
                    <a:lnTo>
                      <a:pt x="535" y="15"/>
                    </a:lnTo>
                    <a:lnTo>
                      <a:pt x="526" y="12"/>
                    </a:lnTo>
                    <a:lnTo>
                      <a:pt x="518" y="8"/>
                    </a:lnTo>
                    <a:lnTo>
                      <a:pt x="510" y="5"/>
                    </a:lnTo>
                    <a:lnTo>
                      <a:pt x="504" y="2"/>
                    </a:lnTo>
                    <a:lnTo>
                      <a:pt x="500" y="1"/>
                    </a:lnTo>
                    <a:lnTo>
                      <a:pt x="497" y="0"/>
                    </a:lnTo>
                    <a:lnTo>
                      <a:pt x="497" y="1"/>
                    </a:lnTo>
                    <a:lnTo>
                      <a:pt x="492" y="1"/>
                    </a:lnTo>
                    <a:lnTo>
                      <a:pt x="483" y="0"/>
                    </a:lnTo>
                    <a:lnTo>
                      <a:pt x="469" y="0"/>
                    </a:lnTo>
                    <a:lnTo>
                      <a:pt x="449" y="0"/>
                    </a:lnTo>
                    <a:lnTo>
                      <a:pt x="423" y="0"/>
                    </a:lnTo>
                    <a:lnTo>
                      <a:pt x="390" y="0"/>
                    </a:lnTo>
                    <a:lnTo>
                      <a:pt x="347" y="0"/>
                    </a:lnTo>
                    <a:lnTo>
                      <a:pt x="293" y="0"/>
                    </a:lnTo>
                    <a:lnTo>
                      <a:pt x="93" y="0"/>
                    </a:lnTo>
                    <a:lnTo>
                      <a:pt x="74" y="1"/>
                    </a:lnTo>
                    <a:lnTo>
                      <a:pt x="57" y="8"/>
                    </a:lnTo>
                    <a:lnTo>
                      <a:pt x="41" y="15"/>
                    </a:lnTo>
                    <a:lnTo>
                      <a:pt x="27" y="27"/>
                    </a:lnTo>
                    <a:lnTo>
                      <a:pt x="15" y="41"/>
                    </a:lnTo>
                    <a:lnTo>
                      <a:pt x="8" y="57"/>
                    </a:lnTo>
                    <a:lnTo>
                      <a:pt x="1" y="74"/>
                    </a:lnTo>
                    <a:lnTo>
                      <a:pt x="0" y="93"/>
                    </a:lnTo>
                    <a:lnTo>
                      <a:pt x="1" y="111"/>
                    </a:lnTo>
                    <a:lnTo>
                      <a:pt x="8" y="128"/>
                    </a:lnTo>
                    <a:lnTo>
                      <a:pt x="15" y="144"/>
                    </a:lnTo>
                    <a:lnTo>
                      <a:pt x="27" y="158"/>
                    </a:lnTo>
                    <a:lnTo>
                      <a:pt x="34" y="165"/>
                    </a:lnTo>
                    <a:lnTo>
                      <a:pt x="41" y="170"/>
                    </a:lnTo>
                    <a:lnTo>
                      <a:pt x="49" y="175"/>
                    </a:lnTo>
                    <a:lnTo>
                      <a:pt x="58" y="179"/>
                    </a:lnTo>
                    <a:lnTo>
                      <a:pt x="66" y="182"/>
                    </a:lnTo>
                    <a:lnTo>
                      <a:pt x="75" y="184"/>
                    </a:lnTo>
                    <a:lnTo>
                      <a:pt x="84" y="185"/>
                    </a:lnTo>
                    <a:lnTo>
                      <a:pt x="93" y="185"/>
                    </a:lnTo>
                    <a:lnTo>
                      <a:pt x="106" y="184"/>
                    </a:lnTo>
                    <a:lnTo>
                      <a:pt x="118" y="182"/>
                    </a:lnTo>
                    <a:lnTo>
                      <a:pt x="130" y="178"/>
                    </a:lnTo>
                    <a:lnTo>
                      <a:pt x="140" y="172"/>
                    </a:lnTo>
                    <a:lnTo>
                      <a:pt x="151" y="166"/>
                    </a:lnTo>
                    <a:lnTo>
                      <a:pt x="160" y="158"/>
                    </a:lnTo>
                    <a:lnTo>
                      <a:pt x="169" y="149"/>
                    </a:lnTo>
                    <a:lnTo>
                      <a:pt x="175" y="139"/>
                    </a:lnTo>
                    <a:lnTo>
                      <a:pt x="403" y="139"/>
                    </a:lnTo>
                    <a:lnTo>
                      <a:pt x="409" y="149"/>
                    </a:lnTo>
                    <a:lnTo>
                      <a:pt x="417" y="158"/>
                    </a:lnTo>
                    <a:lnTo>
                      <a:pt x="426" y="166"/>
                    </a:lnTo>
                    <a:lnTo>
                      <a:pt x="436" y="172"/>
                    </a:lnTo>
                    <a:lnTo>
                      <a:pt x="447" y="178"/>
                    </a:lnTo>
                    <a:lnTo>
                      <a:pt x="459" y="182"/>
                    </a:lnTo>
                    <a:lnTo>
                      <a:pt x="470" y="184"/>
                    </a:lnTo>
                    <a:lnTo>
                      <a:pt x="483" y="185"/>
                    </a:lnTo>
                    <a:lnTo>
                      <a:pt x="492" y="185"/>
                    </a:lnTo>
                    <a:lnTo>
                      <a:pt x="501" y="184"/>
                    </a:lnTo>
                    <a:lnTo>
                      <a:pt x="510" y="182"/>
                    </a:lnTo>
                    <a:lnTo>
                      <a:pt x="518" y="179"/>
                    </a:lnTo>
                    <a:lnTo>
                      <a:pt x="527" y="175"/>
                    </a:lnTo>
                    <a:lnTo>
                      <a:pt x="535" y="170"/>
                    </a:lnTo>
                    <a:lnTo>
                      <a:pt x="543" y="165"/>
                    </a:lnTo>
                    <a:lnTo>
                      <a:pt x="549" y="158"/>
                    </a:lnTo>
                    <a:lnTo>
                      <a:pt x="561" y="144"/>
                    </a:lnTo>
                    <a:lnTo>
                      <a:pt x="569" y="128"/>
                    </a:lnTo>
                    <a:lnTo>
                      <a:pt x="575" y="111"/>
                    </a:lnTo>
                    <a:lnTo>
                      <a:pt x="577" y="93"/>
                    </a:lnTo>
                    <a:lnTo>
                      <a:pt x="575" y="74"/>
                    </a:lnTo>
                    <a:lnTo>
                      <a:pt x="569" y="57"/>
                    </a:lnTo>
                    <a:lnTo>
                      <a:pt x="561" y="41"/>
                    </a:lnTo>
                    <a:lnTo>
                      <a:pt x="549" y="27"/>
                    </a:lnTo>
                    <a:close/>
                  </a:path>
                </a:pathLst>
              </a:custGeom>
              <a:solidFill>
                <a:srgbClr val="4BA5FF"/>
              </a:solidFill>
              <a:ln w="285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 New Roman" pitchFamily="18" charset="0"/>
                </a:endParaRPr>
              </a:p>
            </p:txBody>
          </p:sp>
          <p:sp>
            <p:nvSpPr>
              <p:cNvPr id="44" name="Freeform 15"/>
              <p:cNvSpPr>
                <a:spLocks/>
              </p:cNvSpPr>
              <p:nvPr/>
            </p:nvSpPr>
            <p:spPr bwMode="auto">
              <a:xfrm>
                <a:off x="4207" y="1752"/>
                <a:ext cx="1051" cy="262"/>
              </a:xfrm>
              <a:custGeom>
                <a:avLst/>
                <a:gdLst>
                  <a:gd name="T0" fmla="*/ 543 w 577"/>
                  <a:gd name="T1" fmla="*/ 21 h 185"/>
                  <a:gd name="T2" fmla="*/ 526 w 577"/>
                  <a:gd name="T3" fmla="*/ 12 h 185"/>
                  <a:gd name="T4" fmla="*/ 510 w 577"/>
                  <a:gd name="T5" fmla="*/ 5 h 185"/>
                  <a:gd name="T6" fmla="*/ 500 w 577"/>
                  <a:gd name="T7" fmla="*/ 1 h 185"/>
                  <a:gd name="T8" fmla="*/ 497 w 577"/>
                  <a:gd name="T9" fmla="*/ 1 h 185"/>
                  <a:gd name="T10" fmla="*/ 483 w 577"/>
                  <a:gd name="T11" fmla="*/ 0 h 185"/>
                  <a:gd name="T12" fmla="*/ 449 w 577"/>
                  <a:gd name="T13" fmla="*/ 0 h 185"/>
                  <a:gd name="T14" fmla="*/ 390 w 577"/>
                  <a:gd name="T15" fmla="*/ 0 h 185"/>
                  <a:gd name="T16" fmla="*/ 293 w 577"/>
                  <a:gd name="T17" fmla="*/ 0 h 185"/>
                  <a:gd name="T18" fmla="*/ 74 w 577"/>
                  <a:gd name="T19" fmla="*/ 1 h 185"/>
                  <a:gd name="T20" fmla="*/ 41 w 577"/>
                  <a:gd name="T21" fmla="*/ 15 h 185"/>
                  <a:gd name="T22" fmla="*/ 15 w 577"/>
                  <a:gd name="T23" fmla="*/ 41 h 185"/>
                  <a:gd name="T24" fmla="*/ 1 w 577"/>
                  <a:gd name="T25" fmla="*/ 74 h 185"/>
                  <a:gd name="T26" fmla="*/ 1 w 577"/>
                  <a:gd name="T27" fmla="*/ 111 h 185"/>
                  <a:gd name="T28" fmla="*/ 15 w 577"/>
                  <a:gd name="T29" fmla="*/ 144 h 185"/>
                  <a:gd name="T30" fmla="*/ 34 w 577"/>
                  <a:gd name="T31" fmla="*/ 165 h 185"/>
                  <a:gd name="T32" fmla="*/ 49 w 577"/>
                  <a:gd name="T33" fmla="*/ 175 h 185"/>
                  <a:gd name="T34" fmla="*/ 66 w 577"/>
                  <a:gd name="T35" fmla="*/ 182 h 185"/>
                  <a:gd name="T36" fmla="*/ 84 w 577"/>
                  <a:gd name="T37" fmla="*/ 185 h 185"/>
                  <a:gd name="T38" fmla="*/ 106 w 577"/>
                  <a:gd name="T39" fmla="*/ 184 h 185"/>
                  <a:gd name="T40" fmla="*/ 130 w 577"/>
                  <a:gd name="T41" fmla="*/ 178 h 185"/>
                  <a:gd name="T42" fmla="*/ 151 w 577"/>
                  <a:gd name="T43" fmla="*/ 166 h 185"/>
                  <a:gd name="T44" fmla="*/ 169 w 577"/>
                  <a:gd name="T45" fmla="*/ 149 h 185"/>
                  <a:gd name="T46" fmla="*/ 403 w 577"/>
                  <a:gd name="T47" fmla="*/ 139 h 185"/>
                  <a:gd name="T48" fmla="*/ 417 w 577"/>
                  <a:gd name="T49" fmla="*/ 158 h 185"/>
                  <a:gd name="T50" fmla="*/ 436 w 577"/>
                  <a:gd name="T51" fmla="*/ 172 h 185"/>
                  <a:gd name="T52" fmla="*/ 459 w 577"/>
                  <a:gd name="T53" fmla="*/ 182 h 185"/>
                  <a:gd name="T54" fmla="*/ 483 w 577"/>
                  <a:gd name="T55" fmla="*/ 185 h 185"/>
                  <a:gd name="T56" fmla="*/ 501 w 577"/>
                  <a:gd name="T57" fmla="*/ 184 h 185"/>
                  <a:gd name="T58" fmla="*/ 518 w 577"/>
                  <a:gd name="T59" fmla="*/ 179 h 185"/>
                  <a:gd name="T60" fmla="*/ 535 w 577"/>
                  <a:gd name="T61" fmla="*/ 170 h 185"/>
                  <a:gd name="T62" fmla="*/ 549 w 577"/>
                  <a:gd name="T63" fmla="*/ 158 h 185"/>
                  <a:gd name="T64" fmla="*/ 569 w 577"/>
                  <a:gd name="T65" fmla="*/ 128 h 185"/>
                  <a:gd name="T66" fmla="*/ 577 w 577"/>
                  <a:gd name="T67" fmla="*/ 93 h 185"/>
                  <a:gd name="T68" fmla="*/ 569 w 577"/>
                  <a:gd name="T69" fmla="*/ 57 h 185"/>
                  <a:gd name="T70" fmla="*/ 549 w 577"/>
                  <a:gd name="T71" fmla="*/ 2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7" h="185">
                    <a:moveTo>
                      <a:pt x="549" y="27"/>
                    </a:moveTo>
                    <a:lnTo>
                      <a:pt x="543" y="21"/>
                    </a:lnTo>
                    <a:lnTo>
                      <a:pt x="535" y="15"/>
                    </a:lnTo>
                    <a:lnTo>
                      <a:pt x="526" y="12"/>
                    </a:lnTo>
                    <a:lnTo>
                      <a:pt x="518" y="8"/>
                    </a:lnTo>
                    <a:lnTo>
                      <a:pt x="510" y="5"/>
                    </a:lnTo>
                    <a:lnTo>
                      <a:pt x="504" y="2"/>
                    </a:lnTo>
                    <a:lnTo>
                      <a:pt x="500" y="1"/>
                    </a:lnTo>
                    <a:lnTo>
                      <a:pt x="497" y="0"/>
                    </a:lnTo>
                    <a:lnTo>
                      <a:pt x="497" y="1"/>
                    </a:lnTo>
                    <a:lnTo>
                      <a:pt x="492" y="1"/>
                    </a:lnTo>
                    <a:lnTo>
                      <a:pt x="483" y="0"/>
                    </a:lnTo>
                    <a:lnTo>
                      <a:pt x="469" y="0"/>
                    </a:lnTo>
                    <a:lnTo>
                      <a:pt x="449" y="0"/>
                    </a:lnTo>
                    <a:lnTo>
                      <a:pt x="423" y="0"/>
                    </a:lnTo>
                    <a:lnTo>
                      <a:pt x="390" y="0"/>
                    </a:lnTo>
                    <a:lnTo>
                      <a:pt x="347" y="0"/>
                    </a:lnTo>
                    <a:lnTo>
                      <a:pt x="293" y="0"/>
                    </a:lnTo>
                    <a:lnTo>
                      <a:pt x="93" y="0"/>
                    </a:lnTo>
                    <a:lnTo>
                      <a:pt x="74" y="1"/>
                    </a:lnTo>
                    <a:lnTo>
                      <a:pt x="57" y="8"/>
                    </a:lnTo>
                    <a:lnTo>
                      <a:pt x="41" y="15"/>
                    </a:lnTo>
                    <a:lnTo>
                      <a:pt x="27" y="27"/>
                    </a:lnTo>
                    <a:lnTo>
                      <a:pt x="15" y="41"/>
                    </a:lnTo>
                    <a:lnTo>
                      <a:pt x="8" y="57"/>
                    </a:lnTo>
                    <a:lnTo>
                      <a:pt x="1" y="74"/>
                    </a:lnTo>
                    <a:lnTo>
                      <a:pt x="0" y="93"/>
                    </a:lnTo>
                    <a:lnTo>
                      <a:pt x="1" y="111"/>
                    </a:lnTo>
                    <a:lnTo>
                      <a:pt x="8" y="128"/>
                    </a:lnTo>
                    <a:lnTo>
                      <a:pt x="15" y="144"/>
                    </a:lnTo>
                    <a:lnTo>
                      <a:pt x="27" y="158"/>
                    </a:lnTo>
                    <a:lnTo>
                      <a:pt x="34" y="165"/>
                    </a:lnTo>
                    <a:lnTo>
                      <a:pt x="41" y="170"/>
                    </a:lnTo>
                    <a:lnTo>
                      <a:pt x="49" y="175"/>
                    </a:lnTo>
                    <a:lnTo>
                      <a:pt x="58" y="179"/>
                    </a:lnTo>
                    <a:lnTo>
                      <a:pt x="66" y="182"/>
                    </a:lnTo>
                    <a:lnTo>
                      <a:pt x="75" y="184"/>
                    </a:lnTo>
                    <a:lnTo>
                      <a:pt x="84" y="185"/>
                    </a:lnTo>
                    <a:lnTo>
                      <a:pt x="93" y="185"/>
                    </a:lnTo>
                    <a:lnTo>
                      <a:pt x="106" y="184"/>
                    </a:lnTo>
                    <a:lnTo>
                      <a:pt x="118" y="182"/>
                    </a:lnTo>
                    <a:lnTo>
                      <a:pt x="130" y="178"/>
                    </a:lnTo>
                    <a:lnTo>
                      <a:pt x="140" y="172"/>
                    </a:lnTo>
                    <a:lnTo>
                      <a:pt x="151" y="166"/>
                    </a:lnTo>
                    <a:lnTo>
                      <a:pt x="160" y="158"/>
                    </a:lnTo>
                    <a:lnTo>
                      <a:pt x="169" y="149"/>
                    </a:lnTo>
                    <a:lnTo>
                      <a:pt x="175" y="139"/>
                    </a:lnTo>
                    <a:lnTo>
                      <a:pt x="403" y="139"/>
                    </a:lnTo>
                    <a:lnTo>
                      <a:pt x="409" y="149"/>
                    </a:lnTo>
                    <a:lnTo>
                      <a:pt x="417" y="158"/>
                    </a:lnTo>
                    <a:lnTo>
                      <a:pt x="426" y="166"/>
                    </a:lnTo>
                    <a:lnTo>
                      <a:pt x="436" y="172"/>
                    </a:lnTo>
                    <a:lnTo>
                      <a:pt x="447" y="178"/>
                    </a:lnTo>
                    <a:lnTo>
                      <a:pt x="459" y="182"/>
                    </a:lnTo>
                    <a:lnTo>
                      <a:pt x="470" y="184"/>
                    </a:lnTo>
                    <a:lnTo>
                      <a:pt x="483" y="185"/>
                    </a:lnTo>
                    <a:lnTo>
                      <a:pt x="492" y="185"/>
                    </a:lnTo>
                    <a:lnTo>
                      <a:pt x="501" y="184"/>
                    </a:lnTo>
                    <a:lnTo>
                      <a:pt x="510" y="182"/>
                    </a:lnTo>
                    <a:lnTo>
                      <a:pt x="518" y="179"/>
                    </a:lnTo>
                    <a:lnTo>
                      <a:pt x="527" y="175"/>
                    </a:lnTo>
                    <a:lnTo>
                      <a:pt x="535" y="170"/>
                    </a:lnTo>
                    <a:lnTo>
                      <a:pt x="543" y="165"/>
                    </a:lnTo>
                    <a:lnTo>
                      <a:pt x="549" y="158"/>
                    </a:lnTo>
                    <a:lnTo>
                      <a:pt x="561" y="144"/>
                    </a:lnTo>
                    <a:lnTo>
                      <a:pt x="569" y="128"/>
                    </a:lnTo>
                    <a:lnTo>
                      <a:pt x="575" y="111"/>
                    </a:lnTo>
                    <a:lnTo>
                      <a:pt x="577" y="93"/>
                    </a:lnTo>
                    <a:lnTo>
                      <a:pt x="575" y="74"/>
                    </a:lnTo>
                    <a:lnTo>
                      <a:pt x="569" y="57"/>
                    </a:lnTo>
                    <a:lnTo>
                      <a:pt x="561" y="41"/>
                    </a:lnTo>
                    <a:lnTo>
                      <a:pt x="549" y="27"/>
                    </a:lnTo>
                    <a:close/>
                  </a:path>
                </a:pathLst>
              </a:custGeom>
              <a:solidFill>
                <a:srgbClr val="4BA5FF"/>
              </a:solidFill>
              <a:ln w="285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 New Roman" pitchFamily="18" charset="0"/>
                </a:endParaRPr>
              </a:p>
            </p:txBody>
          </p:sp>
          <p:sp>
            <p:nvSpPr>
              <p:cNvPr id="45" name="Rectangle 17"/>
              <p:cNvSpPr>
                <a:spLocks noChangeArrowheads="1"/>
              </p:cNvSpPr>
              <p:nvPr/>
            </p:nvSpPr>
            <p:spPr bwMode="auto">
              <a:xfrm>
                <a:off x="4236" y="3130"/>
                <a:ext cx="950" cy="151"/>
              </a:xfrm>
              <a:prstGeom prst="rect">
                <a:avLst/>
              </a:prstGeom>
              <a:solidFill>
                <a:srgbClr val="4BA5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 New Roman" pitchFamily="18" charset="0"/>
                </a:endParaRPr>
              </a:p>
            </p:txBody>
          </p:sp>
          <p:grpSp>
            <p:nvGrpSpPr>
              <p:cNvPr id="46" name="Group 57"/>
              <p:cNvGrpSpPr>
                <a:grpSpLocks/>
              </p:cNvGrpSpPr>
              <p:nvPr/>
            </p:nvGrpSpPr>
            <p:grpSpPr bwMode="auto">
              <a:xfrm>
                <a:off x="1992" y="1896"/>
                <a:ext cx="3060" cy="1190"/>
                <a:chOff x="1992" y="1896"/>
                <a:chExt cx="3060" cy="1190"/>
              </a:xfrm>
            </p:grpSpPr>
            <p:sp>
              <p:nvSpPr>
                <p:cNvPr id="48" name="Freeform 5"/>
                <p:cNvSpPr>
                  <a:spLocks/>
                </p:cNvSpPr>
                <p:nvPr/>
              </p:nvSpPr>
              <p:spPr bwMode="auto">
                <a:xfrm>
                  <a:off x="3179" y="1908"/>
                  <a:ext cx="690" cy="1178"/>
                </a:xfrm>
                <a:custGeom>
                  <a:avLst/>
                  <a:gdLst>
                    <a:gd name="T0" fmla="*/ 0 w 360"/>
                    <a:gd name="T1" fmla="*/ 4 h 835"/>
                    <a:gd name="T2" fmla="*/ 0 w 360"/>
                    <a:gd name="T3" fmla="*/ 835 h 835"/>
                    <a:gd name="T4" fmla="*/ 360 w 360"/>
                    <a:gd name="T5" fmla="*/ 829 h 835"/>
                    <a:gd name="T6" fmla="*/ 360 w 360"/>
                    <a:gd name="T7" fmla="*/ 0 h 835"/>
                    <a:gd name="T8" fmla="*/ 0 w 360"/>
                    <a:gd name="T9" fmla="*/ 4 h 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0" h="835">
                      <a:moveTo>
                        <a:pt x="0" y="4"/>
                      </a:moveTo>
                      <a:lnTo>
                        <a:pt x="0" y="835"/>
                      </a:lnTo>
                      <a:lnTo>
                        <a:pt x="360" y="829"/>
                      </a:lnTo>
                      <a:lnTo>
                        <a:pt x="360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4BA5FF"/>
                </a:solidFill>
                <a:ln w="28575" cmpd="sng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  <a:latin typeface="Times New Roman" pitchFamily="18" charset="0"/>
                  </a:endParaRPr>
                </a:p>
              </p:txBody>
            </p:sp>
            <p:sp>
              <p:nvSpPr>
                <p:cNvPr id="49" name="Freeform 8"/>
                <p:cNvSpPr>
                  <a:spLocks/>
                </p:cNvSpPr>
                <p:nvPr/>
              </p:nvSpPr>
              <p:spPr bwMode="auto">
                <a:xfrm>
                  <a:off x="1992" y="1896"/>
                  <a:ext cx="690" cy="1178"/>
                </a:xfrm>
                <a:custGeom>
                  <a:avLst/>
                  <a:gdLst>
                    <a:gd name="T0" fmla="*/ 0 w 360"/>
                    <a:gd name="T1" fmla="*/ 4 h 835"/>
                    <a:gd name="T2" fmla="*/ 0 w 360"/>
                    <a:gd name="T3" fmla="*/ 835 h 835"/>
                    <a:gd name="T4" fmla="*/ 360 w 360"/>
                    <a:gd name="T5" fmla="*/ 829 h 835"/>
                    <a:gd name="T6" fmla="*/ 360 w 360"/>
                    <a:gd name="T7" fmla="*/ 0 h 835"/>
                    <a:gd name="T8" fmla="*/ 0 w 360"/>
                    <a:gd name="T9" fmla="*/ 4 h 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0" h="835">
                      <a:moveTo>
                        <a:pt x="0" y="4"/>
                      </a:moveTo>
                      <a:lnTo>
                        <a:pt x="0" y="835"/>
                      </a:lnTo>
                      <a:lnTo>
                        <a:pt x="360" y="829"/>
                      </a:lnTo>
                      <a:lnTo>
                        <a:pt x="360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4BA5FF"/>
                </a:solidFill>
                <a:ln w="28575" cmpd="sng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  <a:latin typeface="Times New Roman" pitchFamily="18" charset="0"/>
                  </a:endParaRPr>
                </a:p>
              </p:txBody>
            </p:sp>
            <p:sp>
              <p:nvSpPr>
                <p:cNvPr id="50" name="Freeform 14"/>
                <p:cNvSpPr>
                  <a:spLocks/>
                </p:cNvSpPr>
                <p:nvPr/>
              </p:nvSpPr>
              <p:spPr bwMode="auto">
                <a:xfrm>
                  <a:off x="4363" y="1908"/>
                  <a:ext cx="689" cy="1178"/>
                </a:xfrm>
                <a:custGeom>
                  <a:avLst/>
                  <a:gdLst>
                    <a:gd name="T0" fmla="*/ 0 w 360"/>
                    <a:gd name="T1" fmla="*/ 4 h 835"/>
                    <a:gd name="T2" fmla="*/ 0 w 360"/>
                    <a:gd name="T3" fmla="*/ 835 h 835"/>
                    <a:gd name="T4" fmla="*/ 360 w 360"/>
                    <a:gd name="T5" fmla="*/ 829 h 835"/>
                    <a:gd name="T6" fmla="*/ 360 w 360"/>
                    <a:gd name="T7" fmla="*/ 0 h 835"/>
                    <a:gd name="T8" fmla="*/ 0 w 360"/>
                    <a:gd name="T9" fmla="*/ 4 h 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0" h="835">
                      <a:moveTo>
                        <a:pt x="0" y="4"/>
                      </a:moveTo>
                      <a:lnTo>
                        <a:pt x="0" y="835"/>
                      </a:lnTo>
                      <a:lnTo>
                        <a:pt x="360" y="829"/>
                      </a:lnTo>
                      <a:lnTo>
                        <a:pt x="360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4BA5FF"/>
                </a:solidFill>
                <a:ln w="28575" cmpd="sng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  <a:latin typeface="Times New Roman" pitchFamily="18" charset="0"/>
                  </a:endParaRPr>
                </a:p>
              </p:txBody>
            </p:sp>
            <p:sp>
              <p:nvSpPr>
                <p:cNvPr id="51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3217" y="2048"/>
                  <a:ext cx="616" cy="83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黑体" panose="02010600030101010101" pitchFamily="2" charset="-122"/>
                      <a:ea typeface="黑体" panose="02010600030101010101" pitchFamily="2" charset="-122"/>
                    </a:rPr>
                    <a:t>撰写教育</a:t>
                  </a: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黑体" panose="02010600030101010101" pitchFamily="2" charset="-122"/>
                      <a:ea typeface="黑体" panose="02010600030101010101" pitchFamily="2" charset="-122"/>
                    </a:rPr>
                    <a:t>教学论文</a:t>
                  </a:r>
                </a:p>
              </p:txBody>
            </p:sp>
            <p:sp>
              <p:nvSpPr>
                <p:cNvPr id="52" name="Text Box 27"/>
                <p:cNvSpPr txBox="1">
                  <a:spLocks noChangeArrowheads="1"/>
                </p:cNvSpPr>
                <p:nvPr/>
              </p:nvSpPr>
              <p:spPr bwMode="auto">
                <a:xfrm>
                  <a:off x="4392" y="2068"/>
                  <a:ext cx="660" cy="83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黑体" panose="02010600030101010101" pitchFamily="2" charset="-122"/>
                      <a:ea typeface="黑体" panose="02010600030101010101" pitchFamily="2" charset="-122"/>
                    </a:rPr>
                    <a:t>承担教学</a:t>
                  </a: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黑体" panose="02010600030101010101" pitchFamily="2" charset="-122"/>
                      <a:ea typeface="黑体" panose="02010600030101010101" pitchFamily="2" charset="-122"/>
                    </a:rPr>
                    <a:t>课题研究</a:t>
                  </a: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黑体" panose="02010600030101010101" pitchFamily="2" charset="-122"/>
                    <a:ea typeface="黑体" panose="02010600030101010101" pitchFamily="2" charset="-122"/>
                  </a:endParaRPr>
                </a:p>
              </p:txBody>
            </p:sp>
            <p:sp>
              <p:nvSpPr>
                <p:cNvPr id="53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2026" y="2068"/>
                  <a:ext cx="640" cy="83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黑体" panose="02010600030101010101" pitchFamily="2" charset="-122"/>
                      <a:ea typeface="黑体" panose="02010600030101010101" pitchFamily="2" charset="-122"/>
                    </a:rPr>
                    <a:t>提高教学</a:t>
                  </a: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黑体" panose="02010600030101010101" pitchFamily="2" charset="-122"/>
                      <a:ea typeface="黑体" panose="02010600030101010101" pitchFamily="2" charset="-122"/>
                    </a:rPr>
                    <a:t>教育水平</a:t>
                  </a:r>
                  <a:r>
                    <a:rPr kumimoji="0" lang="zh-CN" altLang="en-US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黑体" panose="02010600030101010101" pitchFamily="2" charset="-122"/>
                      <a:ea typeface="黑体" panose="02010600030101010101" pitchFamily="2" charset="-122"/>
                    </a:rPr>
                    <a:t> </a:t>
                  </a:r>
                </a:p>
              </p:txBody>
            </p:sp>
          </p:grpSp>
          <p:sp>
            <p:nvSpPr>
              <p:cNvPr id="47" name="Rectangle 13"/>
              <p:cNvSpPr>
                <a:spLocks noChangeArrowheads="1"/>
              </p:cNvSpPr>
              <p:nvPr/>
            </p:nvSpPr>
            <p:spPr bwMode="auto">
              <a:xfrm>
                <a:off x="3061" y="3131"/>
                <a:ext cx="951" cy="151"/>
              </a:xfrm>
              <a:prstGeom prst="rect">
                <a:avLst/>
              </a:prstGeom>
              <a:solidFill>
                <a:srgbClr val="4BA5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 New Roman" pitchFamily="18" charset="0"/>
                </a:endParaRPr>
              </a:p>
            </p:txBody>
          </p:sp>
        </p:grpSp>
      </p:grpSp>
      <p:grpSp>
        <p:nvGrpSpPr>
          <p:cNvPr id="12" name="Group 46"/>
          <p:cNvGrpSpPr>
            <a:grpSpLocks/>
          </p:cNvGrpSpPr>
          <p:nvPr/>
        </p:nvGrpSpPr>
        <p:grpSpPr bwMode="auto">
          <a:xfrm>
            <a:off x="2505076" y="4799815"/>
            <a:ext cx="6276975" cy="933450"/>
            <a:chOff x="1558" y="3262"/>
            <a:chExt cx="3954" cy="588"/>
          </a:xfrm>
        </p:grpSpPr>
        <p:sp>
          <p:nvSpPr>
            <p:cNvPr id="33" name="Rectangle 23"/>
            <p:cNvSpPr>
              <a:spLocks noChangeArrowheads="1"/>
            </p:cNvSpPr>
            <p:nvPr/>
          </p:nvSpPr>
          <p:spPr bwMode="auto">
            <a:xfrm>
              <a:off x="1558" y="3262"/>
              <a:ext cx="3954" cy="396"/>
            </a:xfrm>
            <a:prstGeom prst="rect">
              <a:avLst/>
            </a:prstGeom>
            <a:solidFill>
              <a:srgbClr val="4BA5FF"/>
            </a:solidFill>
            <a:ln w="28575">
              <a:solidFill>
                <a:srgbClr val="000066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34" name="Text Box 33"/>
            <p:cNvSpPr txBox="1">
              <a:spLocks noChangeArrowheads="1"/>
            </p:cNvSpPr>
            <p:nvPr/>
          </p:nvSpPr>
          <p:spPr bwMode="auto">
            <a:xfrm>
              <a:off x="2959" y="3327"/>
              <a:ext cx="1282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latin typeface="黑体" panose="02010600030101010101" pitchFamily="2" charset="-122"/>
                  <a:ea typeface="黑体" panose="02010600030101010101" pitchFamily="2" charset="-122"/>
                </a:rPr>
                <a:t>参加</a:t>
              </a:r>
              <a:r>
                <a:rPr lang="zh-CN" altLang="en-US" sz="2400" b="1" dirty="0" smtClean="0">
                  <a:latin typeface="黑体" panose="02010600030101010101" pitchFamily="2" charset="-122"/>
                  <a:ea typeface="黑体" panose="02010600030101010101" pitchFamily="2" charset="-122"/>
                </a:rPr>
                <a:t>研究生考试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3" name="Group 52"/>
          <p:cNvGrpSpPr>
            <a:grpSpLocks/>
          </p:cNvGrpSpPr>
          <p:nvPr/>
        </p:nvGrpSpPr>
        <p:grpSpPr bwMode="auto">
          <a:xfrm>
            <a:off x="0" y="5466559"/>
            <a:ext cx="2051050" cy="698501"/>
            <a:chOff x="0" y="3702"/>
            <a:chExt cx="1292" cy="440"/>
          </a:xfrm>
        </p:grpSpPr>
        <p:sp>
          <p:nvSpPr>
            <p:cNvPr id="31" name="AutoShape 30"/>
            <p:cNvSpPr>
              <a:spLocks noChangeArrowheads="1"/>
            </p:cNvSpPr>
            <p:nvPr/>
          </p:nvSpPr>
          <p:spPr bwMode="auto">
            <a:xfrm>
              <a:off x="884" y="3748"/>
              <a:ext cx="408" cy="272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872ECA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32" name="Text Box 36"/>
            <p:cNvSpPr txBox="1">
              <a:spLocks noChangeArrowheads="1"/>
            </p:cNvSpPr>
            <p:nvPr/>
          </p:nvSpPr>
          <p:spPr bwMode="auto">
            <a:xfrm>
              <a:off x="0" y="3702"/>
              <a:ext cx="908" cy="440"/>
            </a:xfrm>
            <a:prstGeom prst="rect">
              <a:avLst/>
            </a:prstGeom>
            <a:solidFill>
              <a:srgbClr val="00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dirty="0">
                  <a:solidFill>
                    <a:srgbClr val="000066"/>
                  </a:solidFill>
                  <a:ea typeface="宋体" pitchFamily="2" charset="-122"/>
                </a:rPr>
                <a:t>毕业</a:t>
              </a:r>
              <a:r>
                <a:rPr lang="zh-CN" altLang="en-US" b="1" dirty="0" smtClean="0">
                  <a:solidFill>
                    <a:srgbClr val="000066"/>
                  </a:solidFill>
                  <a:ea typeface="宋体" pitchFamily="2" charset="-122"/>
                </a:rPr>
                <a:t>后两年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14" name="Group 55"/>
          <p:cNvGrpSpPr>
            <a:grpSpLocks/>
          </p:cNvGrpSpPr>
          <p:nvPr/>
        </p:nvGrpSpPr>
        <p:grpSpPr bwMode="auto">
          <a:xfrm>
            <a:off x="0" y="4747419"/>
            <a:ext cx="2482851" cy="576262"/>
            <a:chOff x="0" y="3249"/>
            <a:chExt cx="1564" cy="363"/>
          </a:xfrm>
        </p:grpSpPr>
        <p:sp>
          <p:nvSpPr>
            <p:cNvPr id="27" name="Text Box 37"/>
            <p:cNvSpPr txBox="1">
              <a:spLocks noChangeArrowheads="1"/>
            </p:cNvSpPr>
            <p:nvPr/>
          </p:nvSpPr>
          <p:spPr bwMode="auto">
            <a:xfrm>
              <a:off x="0" y="3249"/>
              <a:ext cx="1020" cy="363"/>
            </a:xfrm>
            <a:prstGeom prst="rect">
              <a:avLst/>
            </a:prstGeom>
            <a:solidFill>
              <a:srgbClr val="00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  <p:grpSp>
          <p:nvGrpSpPr>
            <p:cNvPr id="28" name="Group 54"/>
            <p:cNvGrpSpPr>
              <a:grpSpLocks/>
            </p:cNvGrpSpPr>
            <p:nvPr/>
          </p:nvGrpSpPr>
          <p:grpSpPr bwMode="auto">
            <a:xfrm>
              <a:off x="0" y="3278"/>
              <a:ext cx="1564" cy="334"/>
              <a:chOff x="0" y="3278"/>
              <a:chExt cx="1564" cy="334"/>
            </a:xfrm>
          </p:grpSpPr>
          <p:sp>
            <p:nvSpPr>
              <p:cNvPr id="29" name="Text Box 2"/>
              <p:cNvSpPr txBox="1">
                <a:spLocks noChangeArrowheads="1"/>
              </p:cNvSpPr>
              <p:nvPr/>
            </p:nvSpPr>
            <p:spPr bwMode="auto">
              <a:xfrm>
                <a:off x="0" y="3278"/>
                <a:ext cx="1111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  <a:latin typeface="Arial" charset="0"/>
                    <a:ea typeface="宋体" pitchFamily="2" charset="-122"/>
                  </a:rPr>
                  <a:t>毕业第三年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endParaRPr>
              </a:p>
            </p:txBody>
          </p:sp>
          <p:sp>
            <p:nvSpPr>
              <p:cNvPr id="30" name="AutoShape 38"/>
              <p:cNvSpPr>
                <a:spLocks noChangeArrowheads="1"/>
              </p:cNvSpPr>
              <p:nvPr/>
            </p:nvSpPr>
            <p:spPr bwMode="auto">
              <a:xfrm>
                <a:off x="1020" y="3280"/>
                <a:ext cx="544" cy="332"/>
              </a:xfrm>
              <a:custGeom>
                <a:avLst/>
                <a:gdLst>
                  <a:gd name="G0" fmla="+- 16200 0 0"/>
                  <a:gd name="G1" fmla="+- 5400 0 0"/>
                  <a:gd name="G2" fmla="+- 21600 0 5400"/>
                  <a:gd name="G3" fmla="+- 10800 0 5400"/>
                  <a:gd name="G4" fmla="+- 21600 0 16200"/>
                  <a:gd name="G5" fmla="*/ G4 G3 10800"/>
                  <a:gd name="G6" fmla="+- 21600 0 G5"/>
                  <a:gd name="T0" fmla="*/ 16200 w 21600"/>
                  <a:gd name="T1" fmla="*/ 0 h 21600"/>
                  <a:gd name="T2" fmla="*/ 0 w 21600"/>
                  <a:gd name="T3" fmla="*/ 10800 h 21600"/>
                  <a:gd name="T4" fmla="*/ 16200 w 21600"/>
                  <a:gd name="T5" fmla="*/ 21600 h 21600"/>
                  <a:gd name="T6" fmla="*/ 21600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3375 w 21600"/>
                  <a:gd name="T13" fmla="*/ G1 h 21600"/>
                  <a:gd name="T14" fmla="*/ G6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6200" y="0"/>
                    </a:moveTo>
                    <a:lnTo>
                      <a:pt x="16200" y="5400"/>
                    </a:lnTo>
                    <a:lnTo>
                      <a:pt x="3375" y="5400"/>
                    </a:lnTo>
                    <a:lnTo>
                      <a:pt x="3375" y="16200"/>
                    </a:lnTo>
                    <a:lnTo>
                      <a:pt x="16200" y="16200"/>
                    </a:lnTo>
                    <a:lnTo>
                      <a:pt x="16200" y="21600"/>
                    </a:lnTo>
                    <a:lnTo>
                      <a:pt x="21600" y="10800"/>
                    </a:lnTo>
                    <a:close/>
                  </a:path>
                  <a:path w="21600" h="21600">
                    <a:moveTo>
                      <a:pt x="1350" y="5400"/>
                    </a:moveTo>
                    <a:lnTo>
                      <a:pt x="1350" y="16200"/>
                    </a:lnTo>
                    <a:lnTo>
                      <a:pt x="2700" y="16200"/>
                    </a:lnTo>
                    <a:lnTo>
                      <a:pt x="2700" y="5400"/>
                    </a:lnTo>
                    <a:close/>
                  </a:path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675" y="16200"/>
                    </a:lnTo>
                    <a:lnTo>
                      <a:pt x="675" y="5400"/>
                    </a:lnTo>
                    <a:close/>
                  </a:path>
                </a:pathLst>
              </a:custGeom>
              <a:solidFill>
                <a:srgbClr val="872ECA"/>
              </a:solidFill>
              <a:ln w="9525">
                <a:solidFill>
                  <a:srgbClr val="00006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 New Roman" pitchFamily="18" charset="0"/>
                </a:endParaRPr>
              </a:p>
            </p:txBody>
          </p:sp>
        </p:grpSp>
      </p:grp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2014538" y="5395118"/>
            <a:ext cx="7129462" cy="914201"/>
          </a:xfrm>
          <a:prstGeom prst="rect">
            <a:avLst/>
          </a:prstGeom>
          <a:solidFill>
            <a:srgbClr val="4BA5FF"/>
          </a:solidFill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宋体" pitchFamily="2" charset="-122"/>
            </a:endParaRPr>
          </a:p>
        </p:txBody>
      </p:sp>
      <p:grpSp>
        <p:nvGrpSpPr>
          <p:cNvPr id="18" name="Group 56"/>
          <p:cNvGrpSpPr>
            <a:grpSpLocks/>
          </p:cNvGrpSpPr>
          <p:nvPr/>
        </p:nvGrpSpPr>
        <p:grpSpPr bwMode="auto">
          <a:xfrm>
            <a:off x="0" y="3234537"/>
            <a:ext cx="3132138" cy="830264"/>
            <a:chOff x="0" y="2296"/>
            <a:chExt cx="1973" cy="523"/>
          </a:xfrm>
        </p:grpSpPr>
        <p:sp>
          <p:nvSpPr>
            <p:cNvPr id="24" name="Text Box 40"/>
            <p:cNvSpPr txBox="1">
              <a:spLocks noChangeArrowheads="1"/>
            </p:cNvSpPr>
            <p:nvPr/>
          </p:nvSpPr>
          <p:spPr bwMode="auto">
            <a:xfrm>
              <a:off x="0" y="2296"/>
              <a:ext cx="1020" cy="499"/>
            </a:xfrm>
            <a:prstGeom prst="rect">
              <a:avLst/>
            </a:prstGeom>
            <a:solidFill>
              <a:srgbClr val="00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25" name="Text Box 3"/>
            <p:cNvSpPr txBox="1">
              <a:spLocks noChangeArrowheads="1"/>
            </p:cNvSpPr>
            <p:nvPr/>
          </p:nvSpPr>
          <p:spPr bwMode="auto">
            <a:xfrm>
              <a:off x="0" y="2296"/>
              <a:ext cx="1066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成长阶段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（</a:t>
              </a: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5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年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）</a:t>
              </a:r>
            </a:p>
          </p:txBody>
        </p:sp>
        <p:sp>
          <p:nvSpPr>
            <p:cNvPr id="26" name="AutoShape 41"/>
            <p:cNvSpPr>
              <a:spLocks noChangeArrowheads="1"/>
            </p:cNvSpPr>
            <p:nvPr/>
          </p:nvSpPr>
          <p:spPr bwMode="auto">
            <a:xfrm>
              <a:off x="1020" y="2327"/>
              <a:ext cx="953" cy="423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872ECA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</a:endParaRPr>
            </a:p>
          </p:txBody>
        </p:sp>
      </p:grpSp>
      <p:grpSp>
        <p:nvGrpSpPr>
          <p:cNvPr id="19" name="Group 50"/>
          <p:cNvGrpSpPr>
            <a:grpSpLocks/>
          </p:cNvGrpSpPr>
          <p:nvPr/>
        </p:nvGrpSpPr>
        <p:grpSpPr bwMode="auto">
          <a:xfrm>
            <a:off x="2844800" y="650997"/>
            <a:ext cx="5576888" cy="1772332"/>
            <a:chOff x="1791" y="855"/>
            <a:chExt cx="3513" cy="987"/>
          </a:xfrm>
        </p:grpSpPr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2357" y="855"/>
              <a:ext cx="2468" cy="536"/>
            </a:xfrm>
            <a:custGeom>
              <a:avLst/>
              <a:gdLst>
                <a:gd name="T0" fmla="*/ 865 w 1734"/>
                <a:gd name="T1" fmla="*/ 0 h 598"/>
                <a:gd name="T2" fmla="*/ 0 w 1734"/>
                <a:gd name="T3" fmla="*/ 573 h 598"/>
                <a:gd name="T4" fmla="*/ 865 w 1734"/>
                <a:gd name="T5" fmla="*/ 598 h 598"/>
                <a:gd name="T6" fmla="*/ 1734 w 1734"/>
                <a:gd name="T7" fmla="*/ 589 h 598"/>
                <a:gd name="T8" fmla="*/ 865 w 1734"/>
                <a:gd name="T9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4" h="598">
                  <a:moveTo>
                    <a:pt x="865" y="0"/>
                  </a:moveTo>
                  <a:lnTo>
                    <a:pt x="0" y="573"/>
                  </a:lnTo>
                  <a:lnTo>
                    <a:pt x="865" y="598"/>
                  </a:lnTo>
                  <a:lnTo>
                    <a:pt x="1734" y="589"/>
                  </a:lnTo>
                  <a:lnTo>
                    <a:pt x="865" y="0"/>
                  </a:lnTo>
                  <a:close/>
                </a:path>
              </a:pathLst>
            </a:custGeom>
            <a:solidFill>
              <a:srgbClr val="4BA5FF"/>
            </a:solidFill>
            <a:ln w="28575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21" name="Text Box 24"/>
            <p:cNvSpPr txBox="1">
              <a:spLocks noChangeArrowheads="1"/>
            </p:cNvSpPr>
            <p:nvPr/>
          </p:nvSpPr>
          <p:spPr bwMode="auto">
            <a:xfrm>
              <a:off x="3152" y="1121"/>
              <a:ext cx="11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22" name="Text Box 34"/>
            <p:cNvSpPr txBox="1">
              <a:spLocks noChangeArrowheads="1"/>
            </p:cNvSpPr>
            <p:nvPr/>
          </p:nvSpPr>
          <p:spPr bwMode="auto">
            <a:xfrm>
              <a:off x="3107" y="1152"/>
              <a:ext cx="110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0030101010101" pitchFamily="2" charset="-122"/>
                  <a:ea typeface="黑体" panose="02010600030101010101" pitchFamily="2" charset="-122"/>
                </a:rPr>
                <a:t>教务主任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23" name="Rectangle 18"/>
            <p:cNvSpPr>
              <a:spLocks noChangeArrowheads="1"/>
            </p:cNvSpPr>
            <p:nvPr/>
          </p:nvSpPr>
          <p:spPr bwMode="auto">
            <a:xfrm>
              <a:off x="1791" y="1440"/>
              <a:ext cx="3513" cy="402"/>
            </a:xfrm>
            <a:prstGeom prst="rect">
              <a:avLst/>
            </a:prstGeom>
            <a:solidFill>
              <a:srgbClr val="4BA5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718154" y="5492310"/>
            <a:ext cx="4571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r>
              <a:rPr lang="zh-CN" altLang="en-US" sz="36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级职称</a:t>
            </a:r>
            <a:endParaRPr lang="zh-CN" altLang="en-US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6471" y="1600217"/>
            <a:ext cx="31924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中教一级教师</a:t>
            </a:r>
            <a:endParaRPr lang="zh-CN" altLang="en-US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58" name="Group 56"/>
          <p:cNvGrpSpPr>
            <a:grpSpLocks/>
          </p:cNvGrpSpPr>
          <p:nvPr/>
        </p:nvGrpSpPr>
        <p:grpSpPr bwMode="auto">
          <a:xfrm>
            <a:off x="382800" y="287257"/>
            <a:ext cx="3132138" cy="830264"/>
            <a:chOff x="0" y="2296"/>
            <a:chExt cx="1973" cy="523"/>
          </a:xfrm>
        </p:grpSpPr>
        <p:sp>
          <p:nvSpPr>
            <p:cNvPr id="59" name="Text Box 40"/>
            <p:cNvSpPr txBox="1">
              <a:spLocks noChangeArrowheads="1"/>
            </p:cNvSpPr>
            <p:nvPr/>
          </p:nvSpPr>
          <p:spPr bwMode="auto">
            <a:xfrm>
              <a:off x="0" y="2296"/>
              <a:ext cx="1020" cy="499"/>
            </a:xfrm>
            <a:prstGeom prst="rect">
              <a:avLst/>
            </a:prstGeom>
            <a:solidFill>
              <a:srgbClr val="00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60" name="Text Box 3"/>
            <p:cNvSpPr txBox="1">
              <a:spLocks noChangeArrowheads="1"/>
            </p:cNvSpPr>
            <p:nvPr/>
          </p:nvSpPr>
          <p:spPr bwMode="auto">
            <a:xfrm>
              <a:off x="0" y="2296"/>
              <a:ext cx="1066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 smtClean="0">
                  <a:solidFill>
                    <a:srgbClr val="000066"/>
                  </a:solidFill>
                  <a:latin typeface="Arial" charset="0"/>
                  <a:ea typeface="宋体" pitchFamily="2" charset="-122"/>
                </a:rPr>
                <a:t>十年</a:t>
              </a:r>
              <a:endParaRPr lang="en-US" altLang="zh-CN" sz="2400" b="1" dirty="0" smtClean="0">
                <a:solidFill>
                  <a:srgbClr val="000066"/>
                </a:solidFill>
                <a:latin typeface="Arial" charset="0"/>
                <a:ea typeface="宋体" pitchFamily="2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 smtClean="0">
                  <a:solidFill>
                    <a:srgbClr val="000066"/>
                  </a:solidFill>
                  <a:latin typeface="Arial" charset="0"/>
                  <a:ea typeface="宋体" pitchFamily="2" charset="-122"/>
                </a:rPr>
                <a:t>或以上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61" name="AutoShape 41"/>
            <p:cNvSpPr>
              <a:spLocks noChangeArrowheads="1"/>
            </p:cNvSpPr>
            <p:nvPr/>
          </p:nvSpPr>
          <p:spPr bwMode="auto">
            <a:xfrm>
              <a:off x="1020" y="2327"/>
              <a:ext cx="953" cy="423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872ECA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16966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733425" y="5507505"/>
            <a:ext cx="1116355" cy="983933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3232153" y="3800478"/>
            <a:ext cx="1050628" cy="978475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3071816" y="1293764"/>
            <a:ext cx="1210965" cy="936810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338" name="矩形 49"/>
          <p:cNvSpPr>
            <a:spLocks noChangeArrowheads="1"/>
          </p:cNvSpPr>
          <p:nvPr/>
        </p:nvSpPr>
        <p:spPr bwMode="auto">
          <a:xfrm>
            <a:off x="974275" y="1293764"/>
            <a:ext cx="1336675" cy="862966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w="19050" cap="rnd" cmpd="sng">
            <a:solidFill>
              <a:srgbClr val="000000"/>
            </a:solidFill>
            <a:miter lim="800000"/>
            <a:headEnd/>
            <a:tailEnd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ex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大学专科</a:t>
            </a:r>
            <a:endParaRPr lang="en-US" altLang="zh-CN" dirty="0" smtClean="0">
              <a:solidFill>
                <a:srgbClr val="000000"/>
              </a:solidFill>
              <a:ea typeface="宋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毕业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39" name="下箭头 50"/>
          <p:cNvSpPr>
            <a:spLocks noChangeArrowheads="1"/>
          </p:cNvSpPr>
          <p:nvPr/>
        </p:nvSpPr>
        <p:spPr bwMode="auto">
          <a:xfrm>
            <a:off x="1435443" y="2156730"/>
            <a:ext cx="414337" cy="950326"/>
          </a:xfrm>
          <a:prstGeom prst="downArrow">
            <a:avLst>
              <a:gd name="adj1" fmla="val 50000"/>
              <a:gd name="adj2" fmla="val 50007"/>
            </a:avLst>
          </a:prstGeom>
          <a:solidFill>
            <a:schemeClr val="accent2">
              <a:lumMod val="60000"/>
              <a:lumOff val="40000"/>
            </a:schemeClr>
          </a:solidFill>
          <a:ln w="19050" cap="rnd" cmpd="sng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40" name="椭圆 51"/>
          <p:cNvSpPr>
            <a:spLocks noChangeArrowheads="1"/>
          </p:cNvSpPr>
          <p:nvPr/>
        </p:nvSpPr>
        <p:spPr bwMode="auto">
          <a:xfrm>
            <a:off x="790054" y="3107056"/>
            <a:ext cx="1539875" cy="872490"/>
          </a:xfrm>
          <a:prstGeom prst="ellipse">
            <a:avLst/>
          </a:prstGeom>
          <a:solidFill>
            <a:srgbClr val="FFC000"/>
          </a:solidFill>
          <a:ln w="19050" cap="rnd" cmpd="sng">
            <a:solidFill>
              <a:srgbClr val="000000"/>
            </a:solidFill>
            <a:round/>
            <a:headEnd/>
            <a:tailEnd/>
          </a:ln>
          <a:effectLst>
            <a:glow rad="228600">
              <a:srgbClr val="FF0000">
                <a:alpha val="40000"/>
              </a:srgbClr>
            </a:glow>
          </a:effectLst>
          <a:ex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专插本考试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41" name="右箭头 52"/>
          <p:cNvSpPr>
            <a:spLocks noChangeArrowheads="1"/>
          </p:cNvSpPr>
          <p:nvPr/>
        </p:nvSpPr>
        <p:spPr bwMode="auto">
          <a:xfrm rot="19140000">
            <a:off x="2112136" y="2495995"/>
            <a:ext cx="1205447" cy="539114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00B050"/>
          </a:solidFill>
          <a:ln w="19050" cap="rnd" cmpd="sng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42" name="文本框 71"/>
          <p:cNvSpPr>
            <a:spLocks noChangeArrowheads="1"/>
          </p:cNvSpPr>
          <p:nvPr/>
        </p:nvSpPr>
        <p:spPr bwMode="auto">
          <a:xfrm rot="18780000">
            <a:off x="2365694" y="2613026"/>
            <a:ext cx="83439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成功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43" name="剪去同侧角的矩形 53"/>
          <p:cNvSpPr>
            <a:spLocks/>
          </p:cNvSpPr>
          <p:nvPr/>
        </p:nvSpPr>
        <p:spPr bwMode="auto">
          <a:xfrm>
            <a:off x="3232153" y="1400176"/>
            <a:ext cx="1209675" cy="975360"/>
          </a:xfrm>
          <a:custGeom>
            <a:avLst/>
            <a:gdLst>
              <a:gd name="T0" fmla="*/ 0 w 261427"/>
              <a:gd name="T1" fmla="*/ 0 h 175565"/>
              <a:gd name="T2" fmla="*/ 261427 w 261427"/>
              <a:gd name="T3" fmla="*/ 175565 h 175565"/>
            </a:gdLst>
            <a:ahLst/>
            <a:cxnLst/>
            <a:rect l="T0" t="T1" r="T2" b="T3"/>
            <a:pathLst/>
          </a:custGeom>
          <a:noFill/>
          <a:ln w="19050" cap="rnd" cmpd="sng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44" name="右箭头 54"/>
          <p:cNvSpPr>
            <a:spLocks noChangeArrowheads="1"/>
          </p:cNvSpPr>
          <p:nvPr/>
        </p:nvSpPr>
        <p:spPr bwMode="auto">
          <a:xfrm>
            <a:off x="4441827" y="1583056"/>
            <a:ext cx="423863" cy="304800"/>
          </a:xfrm>
          <a:prstGeom prst="rightArrow">
            <a:avLst>
              <a:gd name="adj1" fmla="val 50000"/>
              <a:gd name="adj2" fmla="val 50109"/>
            </a:avLst>
          </a:prstGeom>
          <a:solidFill>
            <a:schemeClr val="accent2">
              <a:lumMod val="60000"/>
              <a:lumOff val="40000"/>
            </a:schemeClr>
          </a:solidFill>
          <a:ln w="19050" cap="rnd" cmpd="sng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45" name="矩形 55"/>
          <p:cNvSpPr>
            <a:spLocks noChangeArrowheads="1"/>
          </p:cNvSpPr>
          <p:nvPr/>
        </p:nvSpPr>
        <p:spPr bwMode="auto">
          <a:xfrm>
            <a:off x="4865691" y="7620"/>
            <a:ext cx="396875" cy="3373756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9050" cap="rnd" cmpd="sng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成为一名英语二级教师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46" name="右箭头 54"/>
          <p:cNvSpPr>
            <a:spLocks noChangeArrowheads="1"/>
          </p:cNvSpPr>
          <p:nvPr/>
        </p:nvSpPr>
        <p:spPr bwMode="auto">
          <a:xfrm>
            <a:off x="5262563" y="1583056"/>
            <a:ext cx="423862" cy="304800"/>
          </a:xfrm>
          <a:prstGeom prst="rightArrow">
            <a:avLst>
              <a:gd name="adj1" fmla="val 50000"/>
              <a:gd name="adj2" fmla="val 50109"/>
            </a:avLst>
          </a:prstGeom>
          <a:solidFill>
            <a:schemeClr val="accent2">
              <a:lumMod val="60000"/>
              <a:lumOff val="40000"/>
            </a:schemeClr>
          </a:solidFill>
          <a:ln w="19050" cap="rnd" cmpd="sng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47" name="矩形 57"/>
          <p:cNvSpPr>
            <a:spLocks noChangeArrowheads="1"/>
          </p:cNvSpPr>
          <p:nvPr/>
        </p:nvSpPr>
        <p:spPr bwMode="auto">
          <a:xfrm>
            <a:off x="5686428" y="7620"/>
            <a:ext cx="396875" cy="337375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 cap="rnd" cmpd="sng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成为一名英语一级教师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48" name="右箭头 54"/>
          <p:cNvSpPr>
            <a:spLocks noChangeArrowheads="1"/>
          </p:cNvSpPr>
          <p:nvPr/>
        </p:nvSpPr>
        <p:spPr bwMode="auto">
          <a:xfrm>
            <a:off x="6083303" y="1583056"/>
            <a:ext cx="422275" cy="304800"/>
          </a:xfrm>
          <a:prstGeom prst="rightArrow">
            <a:avLst>
              <a:gd name="adj1" fmla="val 50000"/>
              <a:gd name="adj2" fmla="val 49921"/>
            </a:avLst>
          </a:prstGeom>
          <a:solidFill>
            <a:schemeClr val="accent2">
              <a:lumMod val="60000"/>
              <a:lumOff val="40000"/>
            </a:schemeClr>
          </a:solidFill>
          <a:ln w="19050" cap="rnd" cmpd="sng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49" name="矩形 59"/>
          <p:cNvSpPr>
            <a:spLocks noChangeArrowheads="1"/>
          </p:cNvSpPr>
          <p:nvPr/>
        </p:nvSpPr>
        <p:spPr bwMode="auto">
          <a:xfrm>
            <a:off x="6505575" y="9526"/>
            <a:ext cx="373063" cy="33718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9050" cap="rnd" cmpd="sng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成为一名高级英语教师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50" name="右弧形箭头 78"/>
          <p:cNvSpPr>
            <a:spLocks noChangeArrowheads="1"/>
          </p:cNvSpPr>
          <p:nvPr/>
        </p:nvSpPr>
        <p:spPr bwMode="auto">
          <a:xfrm rot="20160000">
            <a:off x="7453313" y="1400176"/>
            <a:ext cx="938212" cy="2964180"/>
          </a:xfrm>
          <a:prstGeom prst="curvedLeftArrow">
            <a:avLst>
              <a:gd name="adj1" fmla="val 24987"/>
              <a:gd name="adj2" fmla="val 49975"/>
              <a:gd name="adj3" fmla="val 25000"/>
            </a:avLst>
          </a:prstGeom>
          <a:solidFill>
            <a:schemeClr val="accent2">
              <a:lumMod val="60000"/>
              <a:lumOff val="40000"/>
            </a:schemeClr>
          </a:solidFill>
          <a:ln w="19050" cap="rnd" cmpd="sng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51" name="矩形 76"/>
          <p:cNvSpPr>
            <a:spLocks noChangeArrowheads="1"/>
          </p:cNvSpPr>
          <p:nvPr/>
        </p:nvSpPr>
        <p:spPr bwMode="auto">
          <a:xfrm>
            <a:off x="6505576" y="3800476"/>
            <a:ext cx="1185863" cy="11277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19050" cap="rnd" cmpd="sng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dirty="0" smtClean="0">
              <a:solidFill>
                <a:srgbClr val="000000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教务主任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52" name="上箭头 79"/>
          <p:cNvSpPr>
            <a:spLocks noChangeArrowheads="1"/>
          </p:cNvSpPr>
          <p:nvPr/>
        </p:nvSpPr>
        <p:spPr bwMode="auto">
          <a:xfrm>
            <a:off x="6880225" y="4928236"/>
            <a:ext cx="414338" cy="661034"/>
          </a:xfrm>
          <a:prstGeom prst="upArrow">
            <a:avLst>
              <a:gd name="adj1" fmla="val 50000"/>
              <a:gd name="adj2" fmla="val 29606"/>
            </a:avLst>
          </a:prstGeom>
          <a:solidFill>
            <a:schemeClr val="accent2">
              <a:lumMod val="60000"/>
              <a:lumOff val="40000"/>
            </a:schemeClr>
          </a:solidFill>
          <a:ln w="19050" cap="rnd" cmpd="sng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53" name="流程图: 资料带 68"/>
          <p:cNvSpPr>
            <a:spLocks noChangeArrowheads="1"/>
          </p:cNvSpPr>
          <p:nvPr/>
        </p:nvSpPr>
        <p:spPr bwMode="auto">
          <a:xfrm>
            <a:off x="6505575" y="5795010"/>
            <a:ext cx="1422400" cy="984886"/>
          </a:xfrm>
          <a:prstGeom prst="flowChartPunchedTape">
            <a:avLst/>
          </a:prstGeom>
          <a:solidFill>
            <a:srgbClr val="D844D8"/>
          </a:solidFill>
          <a:ln w="19050" cap="rnd" cmpd="sng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当中级老师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dirty="0" smtClean="0">
              <a:solidFill>
                <a:srgbClr val="000000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54" name="右箭头 60"/>
          <p:cNvSpPr>
            <a:spLocks noChangeArrowheads="1"/>
          </p:cNvSpPr>
          <p:nvPr/>
        </p:nvSpPr>
        <p:spPr bwMode="auto">
          <a:xfrm rot="720000">
            <a:off x="2347916" y="3693796"/>
            <a:ext cx="765175" cy="670560"/>
          </a:xfrm>
          <a:prstGeom prst="rightArrow">
            <a:avLst>
              <a:gd name="adj1" fmla="val 50000"/>
              <a:gd name="adj2" fmla="val 49942"/>
            </a:avLst>
          </a:prstGeom>
          <a:solidFill>
            <a:srgbClr val="FF3399"/>
          </a:solidFill>
          <a:ln w="19050" cap="rnd" cmpd="sng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 rot="1140000">
            <a:off x="2389188" y="3834885"/>
            <a:ext cx="723900" cy="36933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失败</a:t>
            </a:r>
          </a:p>
        </p:txBody>
      </p:sp>
      <p:sp>
        <p:nvSpPr>
          <p:cNvPr id="14356" name="剪去同侧角的矩形 61"/>
          <p:cNvSpPr>
            <a:spLocks/>
          </p:cNvSpPr>
          <p:nvPr/>
        </p:nvSpPr>
        <p:spPr bwMode="auto">
          <a:xfrm rot="21480000">
            <a:off x="3114675" y="3693796"/>
            <a:ext cx="1150938" cy="1003934"/>
          </a:xfrm>
          <a:custGeom>
            <a:avLst/>
            <a:gdLst>
              <a:gd name="T0" fmla="*/ 0 w 248671"/>
              <a:gd name="T1" fmla="*/ 0 h 235915"/>
              <a:gd name="T2" fmla="*/ 248671 w 248671"/>
              <a:gd name="T3" fmla="*/ 235915 h 235915"/>
            </a:gdLst>
            <a:ahLst/>
            <a:cxnLst/>
            <a:rect l="T0" t="T1" r="T2" b="T3"/>
            <a:pathLst/>
          </a:custGeom>
          <a:noFill/>
          <a:ln w="19050" cap="rnd" cmpd="sng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57" name="下箭头 62"/>
          <p:cNvSpPr>
            <a:spLocks noChangeArrowheads="1"/>
          </p:cNvSpPr>
          <p:nvPr/>
        </p:nvSpPr>
        <p:spPr bwMode="auto">
          <a:xfrm rot="3120000">
            <a:off x="2325053" y="4533900"/>
            <a:ext cx="541020" cy="1333500"/>
          </a:xfrm>
          <a:prstGeom prst="downArrow">
            <a:avLst>
              <a:gd name="adj1" fmla="val 50000"/>
              <a:gd name="adj2" fmla="val 63318"/>
            </a:avLst>
          </a:prstGeom>
          <a:solidFill>
            <a:srgbClr val="FF3399"/>
          </a:solidFill>
          <a:ln w="19050" cap="rnd" cmpd="sng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auto">
          <a:xfrm rot="19320000">
            <a:off x="2347913" y="4962645"/>
            <a:ext cx="7239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失败</a:t>
            </a:r>
          </a:p>
        </p:txBody>
      </p:sp>
      <p:sp>
        <p:nvSpPr>
          <p:cNvPr id="14359" name="剪去同侧角的矩形 63"/>
          <p:cNvSpPr>
            <a:spLocks/>
          </p:cNvSpPr>
          <p:nvPr/>
        </p:nvSpPr>
        <p:spPr bwMode="auto">
          <a:xfrm>
            <a:off x="739778" y="5366386"/>
            <a:ext cx="1222375" cy="1158240"/>
          </a:xfrm>
          <a:custGeom>
            <a:avLst/>
            <a:gdLst>
              <a:gd name="T0" fmla="*/ 0 w 264444"/>
              <a:gd name="T1" fmla="*/ 0 h 208483"/>
              <a:gd name="T2" fmla="*/ 264444 w 264444"/>
              <a:gd name="T3" fmla="*/ 208483 h 208483"/>
            </a:gdLst>
            <a:ahLst/>
            <a:cxnLst/>
            <a:rect l="T0" t="T1" r="T2" b="T3"/>
            <a:pathLst/>
          </a:custGeom>
          <a:noFill/>
          <a:ln w="19050" cap="rnd" cmpd="sng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60" name="右箭头 64"/>
          <p:cNvSpPr>
            <a:spLocks noChangeArrowheads="1"/>
          </p:cNvSpPr>
          <p:nvPr/>
        </p:nvSpPr>
        <p:spPr bwMode="auto">
          <a:xfrm>
            <a:off x="2038353" y="5886450"/>
            <a:ext cx="1033463" cy="640080"/>
          </a:xfrm>
          <a:prstGeom prst="rightArrow">
            <a:avLst>
              <a:gd name="adj1" fmla="val 50000"/>
              <a:gd name="adj2" fmla="val 67203"/>
            </a:avLst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19050" cap="rnd" cmpd="sng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1965328" y="6031231"/>
            <a:ext cx="1266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一年之后</a:t>
            </a:r>
          </a:p>
        </p:txBody>
      </p:sp>
      <p:sp>
        <p:nvSpPr>
          <p:cNvPr id="14362" name="流程图: 资料带 65"/>
          <p:cNvSpPr>
            <a:spLocks noChangeArrowheads="1"/>
          </p:cNvSpPr>
          <p:nvPr/>
        </p:nvSpPr>
        <p:spPr bwMode="auto">
          <a:xfrm>
            <a:off x="3073400" y="5589270"/>
            <a:ext cx="1531938" cy="1190626"/>
          </a:xfrm>
          <a:prstGeom prst="flowChartPunchedTape">
            <a:avLst/>
          </a:prstGeom>
          <a:solidFill>
            <a:srgbClr val="D9E636"/>
          </a:solidFill>
          <a:ln w="19050" cap="rnd" cmpd="sng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再次参加上岗考试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63" name="右箭头 67"/>
          <p:cNvSpPr>
            <a:spLocks noChangeArrowheads="1"/>
          </p:cNvSpPr>
          <p:nvPr/>
        </p:nvSpPr>
        <p:spPr bwMode="auto">
          <a:xfrm>
            <a:off x="4605338" y="5831206"/>
            <a:ext cx="1900237" cy="638174"/>
          </a:xfrm>
          <a:prstGeom prst="rightArrow">
            <a:avLst>
              <a:gd name="adj1" fmla="val 50000"/>
              <a:gd name="adj2" fmla="val 82662"/>
            </a:avLst>
          </a:prstGeom>
          <a:solidFill>
            <a:srgbClr val="00B050"/>
          </a:solidFill>
          <a:ln w="19050" cap="rnd" cmpd="sng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64" name="Text Box 28"/>
          <p:cNvSpPr txBox="1">
            <a:spLocks noChangeArrowheads="1"/>
          </p:cNvSpPr>
          <p:nvPr/>
        </p:nvSpPr>
        <p:spPr bwMode="auto">
          <a:xfrm>
            <a:off x="4848225" y="5886451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成功</a:t>
            </a:r>
          </a:p>
        </p:txBody>
      </p:sp>
      <p:sp>
        <p:nvSpPr>
          <p:cNvPr id="14365" name="下箭头 66"/>
          <p:cNvSpPr>
            <a:spLocks noChangeArrowheads="1"/>
          </p:cNvSpPr>
          <p:nvPr/>
        </p:nvSpPr>
        <p:spPr bwMode="auto">
          <a:xfrm rot="18060000">
            <a:off x="5150803" y="3656649"/>
            <a:ext cx="769620" cy="2543175"/>
          </a:xfrm>
          <a:prstGeom prst="downArrow">
            <a:avLst>
              <a:gd name="adj1" fmla="val 50000"/>
              <a:gd name="adj2" fmla="val 50007"/>
            </a:avLst>
          </a:prstGeom>
          <a:solidFill>
            <a:srgbClr val="00B050"/>
          </a:solidFill>
          <a:ln w="19050" cap="rnd" cmpd="sng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366" name="Text Box 30"/>
          <p:cNvSpPr txBox="1">
            <a:spLocks noChangeArrowheads="1"/>
          </p:cNvSpPr>
          <p:nvPr/>
        </p:nvSpPr>
        <p:spPr bwMode="auto">
          <a:xfrm rot="1320000">
            <a:off x="4943475" y="4506398"/>
            <a:ext cx="7429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t>成功</a:t>
            </a:r>
          </a:p>
        </p:txBody>
      </p:sp>
      <p:sp>
        <p:nvSpPr>
          <p:cNvPr id="14367" name="Text Box 31"/>
          <p:cNvSpPr txBox="1">
            <a:spLocks noChangeArrowheads="1"/>
          </p:cNvSpPr>
          <p:nvPr/>
        </p:nvSpPr>
        <p:spPr bwMode="auto">
          <a:xfrm>
            <a:off x="3149602" y="1489585"/>
            <a:ext cx="1374775" cy="64633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    参加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本科学习</a:t>
            </a:r>
          </a:p>
        </p:txBody>
      </p:sp>
      <p:sp>
        <p:nvSpPr>
          <p:cNvPr id="14368" name="Text Box 32"/>
          <p:cNvSpPr txBox="1">
            <a:spLocks noChangeArrowheads="1"/>
          </p:cNvSpPr>
          <p:nvPr/>
        </p:nvSpPr>
        <p:spPr bwMode="auto">
          <a:xfrm>
            <a:off x="3177192" y="3930661"/>
            <a:ext cx="12271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   参加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上岗考试</a:t>
            </a:r>
          </a:p>
        </p:txBody>
      </p:sp>
      <p:sp>
        <p:nvSpPr>
          <p:cNvPr id="14369" name="Text Box 33"/>
          <p:cNvSpPr txBox="1">
            <a:spLocks noChangeArrowheads="1"/>
          </p:cNvSpPr>
          <p:nvPr/>
        </p:nvSpPr>
        <p:spPr bwMode="auto">
          <a:xfrm>
            <a:off x="739778" y="5722488"/>
            <a:ext cx="11953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当代课</a:t>
            </a:r>
            <a:endParaRPr lang="en-US" altLang="zh-CN" dirty="0" smtClean="0">
              <a:solidFill>
                <a:srgbClr val="000000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ea typeface="宋体" pitchFamily="2" charset="-122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老师</a:t>
            </a:r>
          </a:p>
        </p:txBody>
      </p:sp>
    </p:spTree>
    <p:extLst>
      <p:ext uri="{BB962C8B-B14F-4D97-AF65-F5344CB8AC3E}">
        <p14:creationId xmlns:p14="http://schemas.microsoft.com/office/powerpoint/2010/main" val="42044652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0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0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"/>
                            </p:stCondLst>
                            <p:childTnLst>
                              <p:par>
                                <p:cTn id="15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00"/>
                            </p:stCondLst>
                            <p:childTnLst>
                              <p:par>
                                <p:cTn id="171" presetID="34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  <p:bldP spid="14338" grpId="0" animBg="1"/>
      <p:bldP spid="14339" grpId="0" animBg="1"/>
      <p:bldP spid="14340" grpId="0" animBg="1"/>
      <p:bldP spid="14341" grpId="0" animBg="1"/>
      <p:bldP spid="14342" grpId="0"/>
      <p:bldP spid="14344" grpId="0" animBg="1"/>
      <p:bldP spid="14345" grpId="0" animBg="1"/>
      <p:bldP spid="14346" grpId="0" animBg="1"/>
      <p:bldP spid="14347" grpId="0" uiExpand="1" animBg="1"/>
      <p:bldP spid="14348" grpId="0" animBg="1"/>
      <p:bldP spid="14349" grpId="0" animBg="1"/>
      <p:bldP spid="14350" grpId="0" animBg="1"/>
      <p:bldP spid="14351" grpId="0" animBg="1"/>
      <p:bldP spid="14351" grpId="1" animBg="1"/>
      <p:bldP spid="14351" grpId="2" animBg="1"/>
      <p:bldP spid="14352" grpId="0" animBg="1"/>
      <p:bldP spid="14352" grpId="1" animBg="1"/>
      <p:bldP spid="14353" grpId="0" animBg="1"/>
      <p:bldP spid="14353" grpId="1" animBg="1"/>
      <p:bldP spid="14354" grpId="0" animBg="1"/>
      <p:bldP spid="14355" grpId="0"/>
      <p:bldP spid="14357" grpId="0" animBg="1"/>
      <p:bldP spid="14358" grpId="0"/>
      <p:bldP spid="14360" grpId="0" animBg="1"/>
      <p:bldP spid="14361" grpId="0"/>
      <p:bldP spid="14362" grpId="0" animBg="1"/>
      <p:bldP spid="14363" grpId="0" animBg="1"/>
      <p:bldP spid="14364" grpId="0"/>
      <p:bldP spid="14365" grpId="0" animBg="1"/>
      <p:bldP spid="14366" grpId="0"/>
      <p:bldP spid="14367" grpId="0"/>
      <p:bldP spid="14368" grpId="0"/>
      <p:bldP spid="143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2"/>
          <p:cNvSpPr>
            <a:spLocks noChangeArrowheads="1" noChangeShapeType="1"/>
          </p:cNvSpPr>
          <p:nvPr/>
        </p:nvSpPr>
        <p:spPr bwMode="auto">
          <a:xfrm rot="21120000">
            <a:off x="658465" y="172435"/>
            <a:ext cx="2930525" cy="117729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8999"/>
                    </a:srgbClr>
                  </a:outerShdw>
                </a:effectLst>
                <a:latin typeface="宋体"/>
                <a:ea typeface="宋体"/>
              </a:rPr>
              <a:t>备选方案</a:t>
            </a:r>
          </a:p>
        </p:txBody>
      </p:sp>
      <p:sp>
        <p:nvSpPr>
          <p:cNvPr id="15363" name="Text Box 7"/>
          <p:cNvSpPr>
            <a:spLocks noChangeArrowheads="1"/>
          </p:cNvSpPr>
          <p:nvPr/>
        </p:nvSpPr>
        <p:spPr bwMode="auto">
          <a:xfrm>
            <a:off x="322263" y="3581400"/>
            <a:ext cx="3048000" cy="1280160"/>
          </a:xfrm>
          <a:prstGeom prst="rect">
            <a:avLst/>
          </a:prstGeom>
          <a:solidFill>
            <a:srgbClr val="00CCFF"/>
          </a:solidFill>
          <a:ln w="9525" cmpd="sng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000066"/>
                </a:solidFill>
                <a:ea typeface="宋体" pitchFamily="2" charset="-122"/>
              </a:rPr>
              <a:t>参加电视台举办的主持人选拔赛</a:t>
            </a:r>
            <a:endParaRPr lang="zh-CN" altLang="en-US" sz="2800" b="1" dirty="0" smtClean="0">
              <a:solidFill>
                <a:srgbClr val="000066"/>
              </a:solidFill>
              <a:ea typeface="宋体" pitchFamily="2" charset="-122"/>
              <a:sym typeface="Arial" pitchFamily="34" charset="0"/>
            </a:endParaRPr>
          </a:p>
        </p:txBody>
      </p:sp>
      <p:sp>
        <p:nvSpPr>
          <p:cNvPr id="15364" name="AutoShape 8"/>
          <p:cNvSpPr>
            <a:spLocks noChangeArrowheads="1"/>
          </p:cNvSpPr>
          <p:nvPr/>
        </p:nvSpPr>
        <p:spPr bwMode="auto">
          <a:xfrm>
            <a:off x="3372379" y="3581400"/>
            <a:ext cx="1655762" cy="1297306"/>
          </a:xfrm>
          <a:prstGeom prst="rightArrow">
            <a:avLst>
              <a:gd name="adj1" fmla="val 50000"/>
              <a:gd name="adj2" fmla="val 38303"/>
            </a:avLst>
          </a:prstGeom>
          <a:solidFill>
            <a:srgbClr val="6699FF"/>
          </a:solidFill>
          <a:ln w="9525" cmpd="sng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ea typeface="宋体" pitchFamily="2" charset="-122"/>
                <a:sym typeface="Arial" pitchFamily="34" charset="0"/>
              </a:rPr>
              <a:t>成功</a:t>
            </a:r>
            <a:endParaRPr lang="zh-CN" altLang="en-US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365" name="Text Box 9"/>
          <p:cNvSpPr>
            <a:spLocks noChangeArrowheads="1"/>
          </p:cNvSpPr>
          <p:nvPr/>
        </p:nvSpPr>
        <p:spPr bwMode="auto">
          <a:xfrm>
            <a:off x="5028141" y="3832860"/>
            <a:ext cx="3600450" cy="777240"/>
          </a:xfrm>
          <a:prstGeom prst="rect">
            <a:avLst/>
          </a:prstGeom>
          <a:solidFill>
            <a:srgbClr val="00CCFF"/>
          </a:solidFill>
          <a:ln w="9525" cmpd="sng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0066"/>
                </a:solidFill>
                <a:ea typeface="宋体" pitchFamily="2" charset="-122"/>
              </a:rPr>
              <a:t>成为签约主持人</a:t>
            </a:r>
            <a:endParaRPr lang="zh-CN" altLang="en-US" sz="3600" b="1" dirty="0" smtClean="0">
              <a:solidFill>
                <a:srgbClr val="000066"/>
              </a:solidFill>
              <a:ea typeface="宋体" pitchFamily="2" charset="-122"/>
              <a:sym typeface="Arial" pitchFamily="34" charset="0"/>
            </a:endParaRPr>
          </a:p>
        </p:txBody>
      </p:sp>
      <p:sp>
        <p:nvSpPr>
          <p:cNvPr id="15366" name="Text Box 10"/>
          <p:cNvSpPr>
            <a:spLocks noChangeArrowheads="1"/>
          </p:cNvSpPr>
          <p:nvPr/>
        </p:nvSpPr>
        <p:spPr bwMode="auto">
          <a:xfrm>
            <a:off x="2123728" y="2980297"/>
            <a:ext cx="48244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333399"/>
                </a:solidFill>
                <a:ea typeface="宋体" pitchFamily="2" charset="-122"/>
                <a:sym typeface="Arial" pitchFamily="34" charset="0"/>
              </a:rPr>
              <a:t>在学校得到不少锻炼</a:t>
            </a:r>
            <a:endParaRPr lang="zh-CN" altLang="en-US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123728" y="2341191"/>
            <a:ext cx="51133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C95A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电视选拔人才机会比比皆是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50"/>
            <a:ext cx="91440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78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decel="1000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decel="1000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decel="1000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decel="1000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 autoUpdateAnimBg="0"/>
      <p:bldP spid="15363" grpId="1" animBg="1"/>
      <p:bldP spid="15364" grpId="0" bldLvl="0" animBg="1" autoUpdateAnimBg="0"/>
      <p:bldP spid="15364" grpId="1" animBg="1"/>
      <p:bldP spid="15365" grpId="0" bldLvl="0" animBg="1" autoUpdateAnimBg="0"/>
      <p:bldP spid="15365" grpId="1" animBg="1"/>
      <p:bldP spid="15366" grpId="0" bldLvl="0" autoUpdateAnimBg="0"/>
      <p:bldP spid="15366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396309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 rot="1594914">
            <a:off x="3977155" y="2786633"/>
            <a:ext cx="3826768" cy="1141094"/>
          </a:xfrm>
        </p:spPr>
        <p:txBody>
          <a:bodyPr/>
          <a:lstStyle/>
          <a:p>
            <a:r>
              <a:rPr lang="zh-CN" sz="6000" i="1" dirty="0">
                <a:solidFill>
                  <a:srgbClr val="FFC000"/>
                </a:solidFill>
                <a:latin typeface="黑体" pitchFamily="49" charset="-122"/>
                <a:ea typeface="黑体" pitchFamily="49" charset="-122"/>
              </a:rPr>
              <a:t>个人信息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827584" y="1321871"/>
            <a:ext cx="3384550" cy="1200329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perspectiveContrastingRightFacing"/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姓名：李彤（little）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967725" y="3001605"/>
            <a:ext cx="3744912" cy="646331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isometricOffAxis2Left"/>
            <a:lightRig rig="threePt" dir="t"/>
          </a:scene3d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专业：英语教育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043608" y="3787299"/>
            <a:ext cx="4041775" cy="646331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perspectiveLeft"/>
            <a:lightRig rig="threePt" dir="t"/>
          </a:scene3d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班级：313英语4班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-25256" y="4619456"/>
            <a:ext cx="5730875" cy="1569660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perspectiveContrastingLeftFacing"/>
            <a:lightRig rig="threePt" dir="t"/>
          </a:scene3d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i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职业定位：</a:t>
            </a:r>
            <a:endParaRPr lang="en-US" altLang="zh-CN" sz="4800" i="1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i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初中高级教师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3151" y="332656"/>
            <a:ext cx="5094059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让梦想照进现实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175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5" grpId="0" animBg="1"/>
      <p:bldP spid="5126" grpId="0" animBg="1"/>
      <p:bldP spid="5127" grpId="0" animBg="1"/>
      <p:bldP spid="5127" grpId="1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1916832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0" name="AutoShape 65"/>
          <p:cNvSpPr>
            <a:spLocks noChangeArrowheads="1"/>
          </p:cNvSpPr>
          <p:nvPr/>
        </p:nvSpPr>
        <p:spPr bwMode="auto">
          <a:xfrm>
            <a:off x="1979712" y="620688"/>
            <a:ext cx="5543358" cy="84949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96600"/>
              </a:gs>
              <a:gs pos="100000">
                <a:srgbClr val="996600">
                  <a:gamma/>
                  <a:shade val="66275"/>
                  <a:invGamma/>
                </a:srgbClr>
              </a:gs>
            </a:gsLst>
            <a:lin ang="5400000" scaled="1"/>
          </a:gradFill>
          <a:ln>
            <a:noFill/>
          </a:ln>
          <a:effectLst>
            <a:outerShdw dist="107763" dir="2700000" algn="ctr" rotWithShape="0">
              <a:srgbClr val="B2B2B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dirty="0" smtClean="0">
                <a:solidFill>
                  <a:srgbClr val="FFFFFF"/>
                </a:solidFill>
                <a:latin typeface="HY각헤드라인M" pitchFamily="2" charset="-127"/>
                <a:ea typeface="宋体" pitchFamily="2" charset="-122"/>
              </a:rPr>
              <a:t>成为一名教务主任</a:t>
            </a:r>
            <a:endParaRPr lang="zh-CN" altLang="en-US" sz="3200" dirty="0" smtClean="0">
              <a:solidFill>
                <a:srgbClr val="FFFFFF"/>
              </a:solidFill>
              <a:latin typeface="HY각헤드라인M" pitchFamily="2" charset="-127"/>
              <a:ea typeface="HY각헤드라인M" pitchFamily="2" charset="-127"/>
            </a:endParaRPr>
          </a:p>
        </p:txBody>
      </p:sp>
      <p:sp>
        <p:nvSpPr>
          <p:cNvPr id="82" name="未知"/>
          <p:cNvSpPr>
            <a:spLocks/>
          </p:cNvSpPr>
          <p:nvPr/>
        </p:nvSpPr>
        <p:spPr bwMode="auto">
          <a:xfrm>
            <a:off x="726425" y="1772816"/>
            <a:ext cx="7991198" cy="3348823"/>
          </a:xfrm>
          <a:custGeom>
            <a:avLst/>
            <a:gdLst>
              <a:gd name="T0" fmla="*/ 2502 w 5034"/>
              <a:gd name="T1" fmla="*/ 0 h 1908"/>
              <a:gd name="T2" fmla="*/ 1465 w 5034"/>
              <a:gd name="T3" fmla="*/ 383 h 1908"/>
              <a:gd name="T4" fmla="*/ 1783 w 5034"/>
              <a:gd name="T5" fmla="*/ 383 h 1908"/>
              <a:gd name="T6" fmla="*/ 0 w 5034"/>
              <a:gd name="T7" fmla="*/ 1908 h 1908"/>
              <a:gd name="T8" fmla="*/ 5034 w 5034"/>
              <a:gd name="T9" fmla="*/ 1908 h 1908"/>
              <a:gd name="T10" fmla="*/ 3229 w 5034"/>
              <a:gd name="T11" fmla="*/ 383 h 1908"/>
              <a:gd name="T12" fmla="*/ 3613 w 5034"/>
              <a:gd name="T13" fmla="*/ 395 h 1908"/>
              <a:gd name="T14" fmla="*/ 2502 w 5034"/>
              <a:gd name="T15" fmla="*/ 0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34" h="1908">
                <a:moveTo>
                  <a:pt x="2502" y="0"/>
                </a:moveTo>
                <a:lnTo>
                  <a:pt x="1465" y="383"/>
                </a:lnTo>
                <a:lnTo>
                  <a:pt x="1783" y="383"/>
                </a:lnTo>
                <a:lnTo>
                  <a:pt x="0" y="1908"/>
                </a:lnTo>
                <a:lnTo>
                  <a:pt x="5034" y="1908"/>
                </a:lnTo>
                <a:lnTo>
                  <a:pt x="3229" y="383"/>
                </a:lnTo>
                <a:lnTo>
                  <a:pt x="3613" y="395"/>
                </a:lnTo>
                <a:lnTo>
                  <a:pt x="2502" y="0"/>
                </a:lnTo>
                <a:close/>
              </a:path>
            </a:pathLst>
          </a:custGeom>
          <a:gradFill rotWithShape="1">
            <a:gsLst>
              <a:gs pos="0">
                <a:srgbClr val="99CC0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84" name="Oval 66"/>
          <p:cNvSpPr>
            <a:spLocks noChangeArrowheads="1"/>
          </p:cNvSpPr>
          <p:nvPr/>
        </p:nvSpPr>
        <p:spPr bwMode="auto">
          <a:xfrm>
            <a:off x="755634" y="4045285"/>
            <a:ext cx="1475054" cy="1628777"/>
          </a:xfrm>
          <a:prstGeom prst="ellipse">
            <a:avLst/>
          </a:prstGeom>
          <a:gradFill rotWithShape="1">
            <a:gsLst>
              <a:gs pos="0">
                <a:srgbClr val="99CC00"/>
              </a:gs>
              <a:gs pos="100000">
                <a:srgbClr val="99CC00">
                  <a:gamma/>
                  <a:shade val="26275"/>
                  <a:invGamma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rPr>
              <a:t>自我分析</a:t>
            </a:r>
            <a:endParaRPr lang="zh-CN" altLang="en-US" sz="2800" b="1" dirty="0" smtClean="0">
              <a:solidFill>
                <a:srgbClr val="FFFFFF"/>
              </a:solidFill>
              <a:latin typeface="Times New Roman" pitchFamily="18" charset="0"/>
              <a:ea typeface="HY각헤드라인M" pitchFamily="2" charset="-127"/>
            </a:endParaRPr>
          </a:p>
        </p:txBody>
      </p:sp>
      <p:sp>
        <p:nvSpPr>
          <p:cNvPr id="85" name="Oval 67"/>
          <p:cNvSpPr>
            <a:spLocks noChangeArrowheads="1"/>
          </p:cNvSpPr>
          <p:nvPr/>
        </p:nvSpPr>
        <p:spPr bwMode="auto">
          <a:xfrm>
            <a:off x="3984497" y="4045285"/>
            <a:ext cx="1475054" cy="1628777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26275"/>
                  <a:invGamma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职业生涯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实施计划</a:t>
            </a:r>
          </a:p>
        </p:txBody>
      </p:sp>
      <p:sp>
        <p:nvSpPr>
          <p:cNvPr id="86" name="Oval 68"/>
          <p:cNvSpPr>
            <a:spLocks noChangeArrowheads="1"/>
          </p:cNvSpPr>
          <p:nvPr/>
        </p:nvSpPr>
        <p:spPr bwMode="auto">
          <a:xfrm>
            <a:off x="2332284" y="4045285"/>
            <a:ext cx="1474419" cy="162877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rgbClr val="99CCFF">
                  <a:gamma/>
                  <a:shade val="26275"/>
                  <a:invGamma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rPr>
              <a:t>职业分析</a:t>
            </a:r>
            <a:endParaRPr lang="zh-CN" altLang="en-US" sz="2800" b="1" dirty="0" smtClean="0">
              <a:solidFill>
                <a:srgbClr val="FFFFFF"/>
              </a:solidFill>
              <a:latin typeface="Times New Roman" pitchFamily="18" charset="0"/>
              <a:ea typeface="HY각헤드라인M" pitchFamily="2" charset="-127"/>
            </a:endParaRPr>
          </a:p>
        </p:txBody>
      </p:sp>
      <p:sp>
        <p:nvSpPr>
          <p:cNvPr id="87" name="Oval 69"/>
          <p:cNvSpPr>
            <a:spLocks noChangeArrowheads="1"/>
          </p:cNvSpPr>
          <p:nvPr/>
        </p:nvSpPr>
        <p:spPr bwMode="auto">
          <a:xfrm>
            <a:off x="5635440" y="4045285"/>
            <a:ext cx="1475054" cy="1628777"/>
          </a:xfrm>
          <a:prstGeom prst="ellipse">
            <a:avLst/>
          </a:prstGeom>
          <a:gradFill rotWithShape="1">
            <a:gsLst>
              <a:gs pos="0">
                <a:srgbClr val="CC99FF"/>
              </a:gs>
              <a:gs pos="100000">
                <a:srgbClr val="CC99FF">
                  <a:gamma/>
                  <a:shade val="26275"/>
                  <a:invGamma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职业生涯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路径</a:t>
            </a:r>
          </a:p>
        </p:txBody>
      </p:sp>
      <p:sp>
        <p:nvSpPr>
          <p:cNvPr id="88" name="Oval 70"/>
          <p:cNvSpPr>
            <a:spLocks noChangeArrowheads="1"/>
          </p:cNvSpPr>
          <p:nvPr/>
        </p:nvSpPr>
        <p:spPr bwMode="auto">
          <a:xfrm>
            <a:off x="7300987" y="4045285"/>
            <a:ext cx="1474419" cy="1628777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FF6600">
                  <a:gamma/>
                  <a:shade val="26275"/>
                  <a:invGamma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rPr>
              <a:t>评估与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rPr>
              <a:t>备选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rPr>
              <a:t>方案</a:t>
            </a:r>
            <a:endParaRPr lang="zh-CN" altLang="en-US" sz="2800" b="1" dirty="0" smtClean="0">
              <a:solidFill>
                <a:srgbClr val="FFFFFF"/>
              </a:solidFill>
              <a:latin typeface="Times New Roman" pitchFamily="18" charset="0"/>
              <a:ea typeface="HY각헤드라인M" pitchFamily="2" charset="-127"/>
            </a:endParaRPr>
          </a:p>
        </p:txBody>
      </p:sp>
      <p:sp>
        <p:nvSpPr>
          <p:cNvPr id="89" name="WordArt 77"/>
          <p:cNvSpPr>
            <a:spLocks noChangeArrowheads="1" noChangeShapeType="1"/>
          </p:cNvSpPr>
          <p:nvPr/>
        </p:nvSpPr>
        <p:spPr bwMode="auto">
          <a:xfrm>
            <a:off x="3052984" y="3251958"/>
            <a:ext cx="3328555" cy="44580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FadeUp">
              <a:avLst>
                <a:gd name="adj" fmla="val 9903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 dirty="0" smtClean="0">
                <a:solidFill>
                  <a:srgbClr val="FFFFFF"/>
                </a:solidFill>
                <a:effectLst>
                  <a:outerShdw dist="35921" dir="2700000" algn="ctr" rotWithShape="0">
                    <a:srgbClr val="868686">
                      <a:alpha val="50000"/>
                    </a:srgbClr>
                  </a:outerShdw>
                </a:effectLst>
                <a:latin typeface="黑体"/>
                <a:ea typeface="黑体"/>
              </a:rPr>
              <a:t>让梦想照进现实</a:t>
            </a:r>
          </a:p>
        </p:txBody>
      </p:sp>
    </p:spTree>
    <p:extLst>
      <p:ext uri="{BB962C8B-B14F-4D97-AF65-F5344CB8AC3E}">
        <p14:creationId xmlns:p14="http://schemas.microsoft.com/office/powerpoint/2010/main" val="43062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2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 rot="540000">
            <a:off x="3594508" y="1316369"/>
            <a:ext cx="5391150" cy="4587240"/>
            <a:chOff x="0" y="0"/>
            <a:chExt cx="3989" cy="2338"/>
          </a:xfrm>
        </p:grpSpPr>
        <p:sp>
          <p:nvSpPr>
            <p:cNvPr id="8195" name="Oval 3"/>
            <p:cNvSpPr>
              <a:spLocks noChangeArrowheads="1"/>
            </p:cNvSpPr>
            <p:nvPr/>
          </p:nvSpPr>
          <p:spPr bwMode="auto">
            <a:xfrm>
              <a:off x="485" y="1503"/>
              <a:ext cx="3504" cy="835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13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lIns="92075" tIns="46038" rIns="92075" bIns="46038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196" name="Oval 4"/>
            <p:cNvSpPr>
              <a:spLocks noChangeArrowheads="1"/>
            </p:cNvSpPr>
            <p:nvPr/>
          </p:nvSpPr>
          <p:spPr bwMode="auto">
            <a:xfrm rot="20601702">
              <a:off x="51" y="173"/>
              <a:ext cx="3582" cy="1900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shade val="39216"/>
                    <a:invGamma/>
                  </a:schemeClr>
                </a:gs>
                <a:gs pos="50000">
                  <a:schemeClr val="bg2"/>
                </a:gs>
                <a:gs pos="100000">
                  <a:schemeClr val="bg2">
                    <a:gamma/>
                    <a:shade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197" name="Oval 5"/>
            <p:cNvSpPr>
              <a:spLocks noChangeArrowheads="1"/>
            </p:cNvSpPr>
            <p:nvPr/>
          </p:nvSpPr>
          <p:spPr bwMode="auto">
            <a:xfrm rot="20601702">
              <a:off x="63" y="70"/>
              <a:ext cx="3505" cy="1841"/>
            </a:xfrm>
            <a:prstGeom prst="ellipse">
              <a:avLst/>
            </a:prstGeom>
            <a:gradFill rotWithShape="1">
              <a:gsLst>
                <a:gs pos="0">
                  <a:srgbClr val="2791BB"/>
                </a:gs>
                <a:gs pos="100000">
                  <a:srgbClr val="2791BB">
                    <a:gamma/>
                    <a:shade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198" name="Arc 6"/>
            <p:cNvSpPr>
              <a:spLocks/>
            </p:cNvSpPr>
            <p:nvPr/>
          </p:nvSpPr>
          <p:spPr bwMode="auto">
            <a:xfrm rot="20601702">
              <a:off x="1737" y="0"/>
              <a:ext cx="1795" cy="1239"/>
            </a:xfrm>
            <a:custGeom>
              <a:avLst/>
              <a:gdLst>
                <a:gd name="G0" fmla="+- 0 0 0"/>
                <a:gd name="G1" fmla="+- 17105 0 0"/>
                <a:gd name="G2" fmla="+- 21600 0 0"/>
                <a:gd name="T0" fmla="*/ 13190 w 21600"/>
                <a:gd name="T1" fmla="*/ 0 h 29046"/>
                <a:gd name="T2" fmla="*/ 17999 w 21600"/>
                <a:gd name="T3" fmla="*/ 29046 h 29046"/>
                <a:gd name="T4" fmla="*/ 0 w 21600"/>
                <a:gd name="T5" fmla="*/ 17105 h 29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046" fill="none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</a:path>
                <a:path w="21600" h="29046" stroke="0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lnTo>
                    <a:pt x="0" y="17105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199" name="Arc 7"/>
            <p:cNvSpPr>
              <a:spLocks/>
            </p:cNvSpPr>
            <p:nvPr/>
          </p:nvSpPr>
          <p:spPr bwMode="auto">
            <a:xfrm rot="20601703" flipH="1">
              <a:off x="218" y="1181"/>
              <a:ext cx="2067" cy="930"/>
            </a:xfrm>
            <a:custGeom>
              <a:avLst/>
              <a:gdLst>
                <a:gd name="G0" fmla="+- 3659 0 0"/>
                <a:gd name="G1" fmla="+- 0 0 0"/>
                <a:gd name="G2" fmla="+- 21600 0 0"/>
                <a:gd name="T0" fmla="*/ 25114 w 25114"/>
                <a:gd name="T1" fmla="*/ 2497 h 21600"/>
                <a:gd name="T2" fmla="*/ 0 w 25114"/>
                <a:gd name="T3" fmla="*/ 21288 h 21600"/>
                <a:gd name="T4" fmla="*/ 3659 w 25114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14" h="21600" fill="none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</a:path>
                <a:path w="25114" h="21600" stroke="0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lnTo>
                    <a:pt x="365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200" name="Arc 8"/>
            <p:cNvSpPr>
              <a:spLocks/>
            </p:cNvSpPr>
            <p:nvPr/>
          </p:nvSpPr>
          <p:spPr bwMode="auto">
            <a:xfrm rot="20601702">
              <a:off x="808" y="52"/>
              <a:ext cx="1974" cy="893"/>
            </a:xfrm>
            <a:custGeom>
              <a:avLst/>
              <a:gdLst>
                <a:gd name="G0" fmla="+- 10427 0 0"/>
                <a:gd name="G1" fmla="+- 21600 0 0"/>
                <a:gd name="G2" fmla="+- 21600 0 0"/>
                <a:gd name="T0" fmla="*/ 0 w 23826"/>
                <a:gd name="T1" fmla="*/ 2683 h 21600"/>
                <a:gd name="T2" fmla="*/ 23826 w 23826"/>
                <a:gd name="T3" fmla="*/ 4658 h 21600"/>
                <a:gd name="T4" fmla="*/ 10427 w 23826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826" h="21600" fill="none" extrusionOk="0">
                  <a:moveTo>
                    <a:pt x="0" y="2683"/>
                  </a:moveTo>
                  <a:cubicBezTo>
                    <a:pt x="3193" y="923"/>
                    <a:pt x="6780" y="-1"/>
                    <a:pt x="10427" y="0"/>
                  </a:cubicBezTo>
                  <a:cubicBezTo>
                    <a:pt x="15290" y="0"/>
                    <a:pt x="20011" y="1641"/>
                    <a:pt x="23825" y="4658"/>
                  </a:cubicBezTo>
                </a:path>
                <a:path w="23826" h="21600" stroke="0" extrusionOk="0">
                  <a:moveTo>
                    <a:pt x="0" y="2683"/>
                  </a:moveTo>
                  <a:cubicBezTo>
                    <a:pt x="3193" y="923"/>
                    <a:pt x="6780" y="-1"/>
                    <a:pt x="10427" y="0"/>
                  </a:cubicBezTo>
                  <a:cubicBezTo>
                    <a:pt x="15290" y="0"/>
                    <a:pt x="20011" y="1641"/>
                    <a:pt x="23825" y="4658"/>
                  </a:cubicBezTo>
                  <a:lnTo>
                    <a:pt x="10427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5CB8CA"/>
                </a:gs>
                <a:gs pos="100000">
                  <a:srgbClr val="5CB8CA">
                    <a:gamma/>
                    <a:shade val="5254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201" name="Arc 9"/>
            <p:cNvSpPr>
              <a:spLocks/>
            </p:cNvSpPr>
            <p:nvPr/>
          </p:nvSpPr>
          <p:spPr bwMode="auto">
            <a:xfrm rot="20601703" flipH="1">
              <a:off x="0" y="384"/>
              <a:ext cx="1795" cy="1330"/>
            </a:xfrm>
            <a:custGeom>
              <a:avLst/>
              <a:gdLst>
                <a:gd name="G0" fmla="+- 0 0 0"/>
                <a:gd name="G1" fmla="+- 20162 0 0"/>
                <a:gd name="G2" fmla="+- 21600 0 0"/>
                <a:gd name="T0" fmla="*/ 7749 w 21600"/>
                <a:gd name="T1" fmla="*/ 0 h 30685"/>
                <a:gd name="T2" fmla="*/ 18863 w 21600"/>
                <a:gd name="T3" fmla="*/ 30685 h 30685"/>
                <a:gd name="T4" fmla="*/ 0 w 21600"/>
                <a:gd name="T5" fmla="*/ 20162 h 30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0685" fill="none" extrusionOk="0">
                  <a:moveTo>
                    <a:pt x="7749" y="-1"/>
                  </a:moveTo>
                  <a:cubicBezTo>
                    <a:pt x="16093" y="3206"/>
                    <a:pt x="21600" y="11222"/>
                    <a:pt x="21600" y="20162"/>
                  </a:cubicBezTo>
                  <a:cubicBezTo>
                    <a:pt x="21600" y="23845"/>
                    <a:pt x="20657" y="27468"/>
                    <a:pt x="18863" y="30685"/>
                  </a:cubicBezTo>
                </a:path>
                <a:path w="21600" h="30685" stroke="0" extrusionOk="0">
                  <a:moveTo>
                    <a:pt x="7749" y="-1"/>
                  </a:moveTo>
                  <a:cubicBezTo>
                    <a:pt x="16093" y="3206"/>
                    <a:pt x="21600" y="11222"/>
                    <a:pt x="21600" y="20162"/>
                  </a:cubicBezTo>
                  <a:cubicBezTo>
                    <a:pt x="21600" y="23845"/>
                    <a:pt x="20657" y="27468"/>
                    <a:pt x="18863" y="30685"/>
                  </a:cubicBezTo>
                  <a:lnTo>
                    <a:pt x="0" y="20162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 rot="20601702">
              <a:off x="984" y="520"/>
              <a:ext cx="1698" cy="84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2431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203" name="Text Box 11"/>
            <p:cNvSpPr txBox="1">
              <a:spLocks noChangeArrowheads="1"/>
            </p:cNvSpPr>
            <p:nvPr/>
          </p:nvSpPr>
          <p:spPr bwMode="auto">
            <a:xfrm>
              <a:off x="298" y="933"/>
              <a:ext cx="615" cy="3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000" b="1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作家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000" b="1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（3）</a:t>
              </a:r>
            </a:p>
          </p:txBody>
        </p:sp>
        <p:sp>
          <p:nvSpPr>
            <p:cNvPr id="8204" name="Text Box 12"/>
            <p:cNvSpPr txBox="1">
              <a:spLocks noChangeArrowheads="1"/>
            </p:cNvSpPr>
            <p:nvPr/>
          </p:nvSpPr>
          <p:spPr bwMode="auto">
            <a:xfrm>
              <a:off x="1355" y="165"/>
              <a:ext cx="900" cy="3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000" b="1" smtClean="0">
                  <a:solidFill>
                    <a:srgbClr val="FFFFFF"/>
                  </a:solidFill>
                  <a:latin typeface="Verdana" pitchFamily="34" charset="0"/>
                  <a:ea typeface="黑体" pitchFamily="49" charset="-122"/>
                </a:rPr>
                <a:t>营销人员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000" b="1" smtClean="0">
                  <a:solidFill>
                    <a:srgbClr val="FFFFFF"/>
                  </a:solidFill>
                  <a:latin typeface="Verdana" pitchFamily="34" charset="0"/>
                  <a:ea typeface="黑体" pitchFamily="49" charset="-122"/>
                </a:rPr>
                <a:t>（3）</a:t>
              </a:r>
            </a:p>
          </p:txBody>
        </p:sp>
        <p:sp>
          <p:nvSpPr>
            <p:cNvPr id="8205" name="Text Box 13"/>
            <p:cNvSpPr txBox="1">
              <a:spLocks noChangeArrowheads="1"/>
            </p:cNvSpPr>
            <p:nvPr/>
          </p:nvSpPr>
          <p:spPr bwMode="auto">
            <a:xfrm>
              <a:off x="2506" y="278"/>
              <a:ext cx="900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000" b="1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广播工作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000" b="1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人员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000" b="1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（6）</a:t>
              </a:r>
            </a:p>
          </p:txBody>
        </p:sp>
        <p:grpSp>
          <p:nvGrpSpPr>
            <p:cNvPr id="8206" name="Group 14"/>
            <p:cNvGrpSpPr>
              <a:grpSpLocks/>
            </p:cNvGrpSpPr>
            <p:nvPr/>
          </p:nvGrpSpPr>
          <p:grpSpPr bwMode="auto">
            <a:xfrm>
              <a:off x="1978" y="587"/>
              <a:ext cx="1719" cy="1192"/>
              <a:chOff x="0" y="0"/>
              <a:chExt cx="1719" cy="1192"/>
            </a:xfrm>
          </p:grpSpPr>
          <p:sp>
            <p:nvSpPr>
              <p:cNvPr id="8207" name="未知"/>
              <p:cNvSpPr>
                <a:spLocks/>
              </p:cNvSpPr>
              <p:nvPr/>
            </p:nvSpPr>
            <p:spPr bwMode="auto">
              <a:xfrm>
                <a:off x="590" y="850"/>
                <a:ext cx="1117" cy="188"/>
              </a:xfrm>
              <a:custGeom>
                <a:avLst/>
                <a:gdLst>
                  <a:gd name="T0" fmla="*/ 21 w 1117"/>
                  <a:gd name="T1" fmla="*/ 888 h 1119"/>
                  <a:gd name="T2" fmla="*/ 1117 w 1117"/>
                  <a:gd name="T3" fmla="*/ 0 h 1119"/>
                  <a:gd name="T4" fmla="*/ 1093 w 1117"/>
                  <a:gd name="T5" fmla="*/ 256 h 1119"/>
                  <a:gd name="T6" fmla="*/ 717 w 1117"/>
                  <a:gd name="T7" fmla="*/ 704 h 1119"/>
                  <a:gd name="T8" fmla="*/ 17 w 1117"/>
                  <a:gd name="T9" fmla="*/ 1119 h 1119"/>
                  <a:gd name="T10" fmla="*/ 21 w 1117"/>
                  <a:gd name="T11" fmla="*/ 888 h 1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7" h="1119">
                    <a:moveTo>
                      <a:pt x="21" y="888"/>
                    </a:moveTo>
                    <a:lnTo>
                      <a:pt x="1117" y="0"/>
                    </a:lnTo>
                    <a:lnTo>
                      <a:pt x="1093" y="256"/>
                    </a:lnTo>
                    <a:cubicBezTo>
                      <a:pt x="1026" y="373"/>
                      <a:pt x="896" y="560"/>
                      <a:pt x="717" y="704"/>
                    </a:cubicBezTo>
                    <a:cubicBezTo>
                      <a:pt x="538" y="848"/>
                      <a:pt x="133" y="1088"/>
                      <a:pt x="17" y="1119"/>
                    </a:cubicBezTo>
                    <a:cubicBezTo>
                      <a:pt x="0" y="1037"/>
                      <a:pt x="21" y="888"/>
                      <a:pt x="21" y="888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folHlink">
                      <a:gamma/>
                      <a:shade val="60784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8208" name="Arc 16"/>
              <p:cNvSpPr>
                <a:spLocks/>
              </p:cNvSpPr>
              <p:nvPr/>
            </p:nvSpPr>
            <p:spPr bwMode="auto">
              <a:xfrm rot="20539204">
                <a:off x="0" y="0"/>
                <a:ext cx="1719" cy="1171"/>
              </a:xfrm>
              <a:custGeom>
                <a:avLst/>
                <a:gdLst>
                  <a:gd name="G0" fmla="+- 0 0 0"/>
                  <a:gd name="G1" fmla="+- 0 0 0"/>
                  <a:gd name="G2" fmla="+- 21600 0 0"/>
                  <a:gd name="T0" fmla="*/ 18016 w 18016"/>
                  <a:gd name="T1" fmla="*/ 11915 h 21282"/>
                  <a:gd name="T2" fmla="*/ 3695 w 18016"/>
                  <a:gd name="T3" fmla="*/ 21282 h 21282"/>
                  <a:gd name="T4" fmla="*/ 0 w 18016"/>
                  <a:gd name="T5" fmla="*/ 0 h 2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016" h="21282" fill="none" extrusionOk="0">
                    <a:moveTo>
                      <a:pt x="18016" y="11915"/>
                    </a:moveTo>
                    <a:cubicBezTo>
                      <a:pt x="14735" y="16875"/>
                      <a:pt x="9554" y="20264"/>
                      <a:pt x="3694" y="21281"/>
                    </a:cubicBezTo>
                  </a:path>
                  <a:path w="18016" h="21282" stroke="0" extrusionOk="0">
                    <a:moveTo>
                      <a:pt x="18016" y="11915"/>
                    </a:moveTo>
                    <a:cubicBezTo>
                      <a:pt x="14735" y="16875"/>
                      <a:pt x="9554" y="20264"/>
                      <a:pt x="3694" y="21281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8209" name="未知"/>
              <p:cNvSpPr>
                <a:spLocks/>
              </p:cNvSpPr>
              <p:nvPr/>
            </p:nvSpPr>
            <p:spPr bwMode="auto">
              <a:xfrm>
                <a:off x="45" y="1004"/>
                <a:ext cx="582" cy="188"/>
              </a:xfrm>
              <a:custGeom>
                <a:avLst/>
                <a:gdLst>
                  <a:gd name="T0" fmla="*/ 582 w 582"/>
                  <a:gd name="T1" fmla="*/ 572 h 826"/>
                  <a:gd name="T2" fmla="*/ 562 w 582"/>
                  <a:gd name="T3" fmla="*/ 826 h 826"/>
                  <a:gd name="T4" fmla="*/ 0 w 582"/>
                  <a:gd name="T5" fmla="*/ 42 h 826"/>
                  <a:gd name="T6" fmla="*/ 90 w 582"/>
                  <a:gd name="T7" fmla="*/ 0 h 826"/>
                  <a:gd name="T8" fmla="*/ 582 w 582"/>
                  <a:gd name="T9" fmla="*/ 572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2" h="826">
                    <a:moveTo>
                      <a:pt x="582" y="572"/>
                    </a:moveTo>
                    <a:lnTo>
                      <a:pt x="562" y="826"/>
                    </a:lnTo>
                    <a:lnTo>
                      <a:pt x="0" y="42"/>
                    </a:lnTo>
                    <a:lnTo>
                      <a:pt x="90" y="0"/>
                    </a:lnTo>
                    <a:lnTo>
                      <a:pt x="582" y="57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8210" name="Text Box 18"/>
              <p:cNvSpPr txBox="1">
                <a:spLocks noChangeArrowheads="1"/>
              </p:cNvSpPr>
              <p:nvPr/>
            </p:nvSpPr>
            <p:spPr bwMode="auto">
              <a:xfrm>
                <a:off x="479" y="538"/>
                <a:ext cx="615" cy="3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r>
                  <a:rPr lang="zh-CN" altLang="en-US" sz="2000" b="1" dirty="0">
                    <a:solidFill>
                      <a:srgbClr val="FFFFFF"/>
                    </a:solidFill>
                    <a:latin typeface="黑体" pitchFamily="49" charset="-122"/>
                    <a:ea typeface="黑体" pitchFamily="49" charset="-122"/>
                  </a:rPr>
                  <a:t>教师</a:t>
                </a:r>
                <a:endParaRPr lang="zh-CN" altLang="en-US" sz="2000" b="1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endParaRP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r>
                  <a:rPr lang="zh-CN" altLang="en-US" sz="2000" b="1" dirty="0" smtClean="0">
                    <a:solidFill>
                      <a:srgbClr val="FFFFFF"/>
                    </a:solidFill>
                    <a:latin typeface="黑体" pitchFamily="49" charset="-122"/>
                    <a:ea typeface="黑体" pitchFamily="49" charset="-122"/>
                  </a:rPr>
                  <a:t>（8）</a:t>
                </a:r>
              </a:p>
            </p:txBody>
          </p:sp>
        </p:grpSp>
        <p:sp>
          <p:nvSpPr>
            <p:cNvPr id="8211" name="Text Box 19"/>
            <p:cNvSpPr txBox="1">
              <a:spLocks noChangeArrowheads="1"/>
            </p:cNvSpPr>
            <p:nvPr/>
          </p:nvSpPr>
          <p:spPr bwMode="auto">
            <a:xfrm>
              <a:off x="1019" y="1557"/>
              <a:ext cx="710" cy="3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000" b="1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设计师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000" b="1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（6）</a:t>
              </a:r>
            </a:p>
          </p:txBody>
        </p:sp>
        <p:sp>
          <p:nvSpPr>
            <p:cNvPr id="8212" name="未知"/>
            <p:cNvSpPr>
              <a:spLocks/>
            </p:cNvSpPr>
            <p:nvPr/>
          </p:nvSpPr>
          <p:spPr bwMode="auto">
            <a:xfrm>
              <a:off x="1925" y="1314"/>
              <a:ext cx="528" cy="698"/>
            </a:xfrm>
            <a:custGeom>
              <a:avLst/>
              <a:gdLst>
                <a:gd name="T0" fmla="*/ 0 w 528"/>
                <a:gd name="T1" fmla="*/ 34 h 698"/>
                <a:gd name="T2" fmla="*/ 248 w 528"/>
                <a:gd name="T3" fmla="*/ 546 h 698"/>
                <a:gd name="T4" fmla="*/ 256 w 528"/>
                <a:gd name="T5" fmla="*/ 698 h 698"/>
                <a:gd name="T6" fmla="*/ 435 w 528"/>
                <a:gd name="T7" fmla="*/ 642 h 698"/>
                <a:gd name="T8" fmla="*/ 528 w 528"/>
                <a:gd name="T9" fmla="*/ 594 h 698"/>
                <a:gd name="T10" fmla="*/ 119 w 528"/>
                <a:gd name="T11" fmla="*/ 0 h 698"/>
                <a:gd name="T12" fmla="*/ 0 w 528"/>
                <a:gd name="T13" fmla="*/ 34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698">
                  <a:moveTo>
                    <a:pt x="0" y="34"/>
                  </a:moveTo>
                  <a:lnTo>
                    <a:pt x="248" y="546"/>
                  </a:lnTo>
                  <a:lnTo>
                    <a:pt x="256" y="698"/>
                  </a:lnTo>
                  <a:lnTo>
                    <a:pt x="435" y="642"/>
                  </a:lnTo>
                  <a:lnTo>
                    <a:pt x="528" y="594"/>
                  </a:lnTo>
                  <a:lnTo>
                    <a:pt x="119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chemeClr val="tx1">
                <a:alpha val="48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213" name="Oval 21"/>
            <p:cNvSpPr>
              <a:spLocks noChangeArrowheads="1"/>
            </p:cNvSpPr>
            <p:nvPr/>
          </p:nvSpPr>
          <p:spPr bwMode="auto">
            <a:xfrm rot="20601702">
              <a:off x="1049" y="678"/>
              <a:ext cx="1630" cy="7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sp>
        <p:nvSpPr>
          <p:cNvPr id="8214" name="AutoShape 22"/>
          <p:cNvSpPr>
            <a:spLocks noChangeArrowheads="1"/>
          </p:cNvSpPr>
          <p:nvPr/>
        </p:nvSpPr>
        <p:spPr bwMode="auto">
          <a:xfrm>
            <a:off x="539552" y="232410"/>
            <a:ext cx="3170436" cy="6136006"/>
          </a:xfrm>
          <a:prstGeom prst="rightArrowCallout">
            <a:avLst>
              <a:gd name="adj1" fmla="val 45520"/>
              <a:gd name="adj2" fmla="val 45520"/>
              <a:gd name="adj3" fmla="val 16667"/>
              <a:gd name="adj4" fmla="val 6666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b="1" dirty="0" smtClean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  <a:sym typeface="Verdana" pitchFamily="34" charset="0"/>
              </a:rPr>
              <a:t>①</a:t>
            </a:r>
            <a:r>
              <a:rPr lang="en-US" sz="2400" b="1" dirty="0" smtClean="0">
                <a:solidFill>
                  <a:srgbClr val="000066"/>
                </a:solidFill>
                <a:ea typeface="宋体" pitchFamily="2" charset="-122"/>
              </a:rPr>
              <a:t>360°</a:t>
            </a:r>
            <a:r>
              <a:rPr lang="zh-CN" altLang="en-US" sz="2400" b="1" dirty="0" smtClean="0">
                <a:solidFill>
                  <a:srgbClr val="000066"/>
                </a:solidFill>
                <a:ea typeface="宋体" pitchFamily="2" charset="-122"/>
              </a:rPr>
              <a:t>评估</a:t>
            </a:r>
            <a:endParaRPr lang="en-US" altLang="zh-CN" sz="2400" b="1" dirty="0" smtClean="0">
              <a:solidFill>
                <a:srgbClr val="000066"/>
              </a:solidFill>
              <a:ea typeface="宋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b="1" dirty="0" smtClean="0">
                <a:solidFill>
                  <a:srgbClr val="000066"/>
                </a:solidFill>
                <a:ea typeface="宋体" pitchFamily="2" charset="-122"/>
              </a:rPr>
              <a:t>②</a:t>
            </a:r>
            <a:r>
              <a:rPr lang="en-US" sz="2400" b="1" dirty="0" smtClean="0">
                <a:solidFill>
                  <a:srgbClr val="000066"/>
                </a:solidFill>
                <a:ea typeface="宋体" pitchFamily="2" charset="-122"/>
              </a:rPr>
              <a:t>MBTI</a:t>
            </a:r>
            <a:endParaRPr lang="zh-CN" altLang="en-US" sz="2400" b="1" dirty="0" smtClean="0">
              <a:solidFill>
                <a:srgbClr val="000066"/>
              </a:solidFill>
              <a:ea typeface="宋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b="1" dirty="0" smtClean="0">
              <a:solidFill>
                <a:srgbClr val="000066"/>
              </a:solidFill>
              <a:ea typeface="宋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00066"/>
                </a:solidFill>
                <a:ea typeface="宋体" pitchFamily="2" charset="-122"/>
              </a:rPr>
              <a:t>③</a:t>
            </a:r>
            <a:r>
              <a:rPr lang="zh-CN" altLang="en-US" sz="2400" b="1" dirty="0" smtClean="0">
                <a:solidFill>
                  <a:srgbClr val="000066"/>
                </a:solidFill>
                <a:ea typeface="宋体" pitchFamily="2" charset="-122"/>
              </a:rPr>
              <a:t>职业兴趣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66"/>
                </a:solidFill>
                <a:ea typeface="宋体" pitchFamily="2" charset="-122"/>
              </a:rPr>
              <a:t>  相应职业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b="1" dirty="0" smtClean="0">
              <a:solidFill>
                <a:srgbClr val="000066"/>
              </a:solidFill>
              <a:ea typeface="宋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00066"/>
                </a:solidFill>
                <a:ea typeface="宋体" pitchFamily="2" charset="-122"/>
              </a:rPr>
              <a:t>④</a:t>
            </a:r>
            <a:r>
              <a:rPr lang="zh-CN" altLang="en-US" sz="2400" b="1" dirty="0" smtClean="0">
                <a:solidFill>
                  <a:srgbClr val="000066"/>
                </a:solidFill>
                <a:ea typeface="宋体" pitchFamily="2" charset="-122"/>
              </a:rPr>
              <a:t>职业能力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b="1" dirty="0" smtClean="0">
              <a:solidFill>
                <a:srgbClr val="000066"/>
              </a:solidFill>
              <a:ea typeface="宋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00066"/>
                </a:solidFill>
                <a:ea typeface="宋体" pitchFamily="2" charset="-122"/>
              </a:rPr>
              <a:t>⑤</a:t>
            </a:r>
            <a:r>
              <a:rPr lang="zh-CN" altLang="en-US" sz="2400" b="1" dirty="0" smtClean="0">
                <a:solidFill>
                  <a:srgbClr val="000066"/>
                </a:solidFill>
                <a:ea typeface="宋体" pitchFamily="2" charset="-122"/>
              </a:rPr>
              <a:t>技能财产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b="1" dirty="0" smtClean="0">
              <a:solidFill>
                <a:srgbClr val="000066"/>
              </a:solidFill>
              <a:ea typeface="宋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00066"/>
                </a:solidFill>
                <a:ea typeface="宋体" pitchFamily="2" charset="-122"/>
              </a:rPr>
              <a:t>⑥</a:t>
            </a:r>
            <a:r>
              <a:rPr lang="zh-CN" altLang="en-US" sz="2400" b="1" dirty="0" smtClean="0">
                <a:solidFill>
                  <a:srgbClr val="000066"/>
                </a:solidFill>
                <a:ea typeface="宋体" pitchFamily="2" charset="-122"/>
              </a:rPr>
              <a:t>职业价值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66"/>
                </a:solidFill>
                <a:ea typeface="宋体" pitchFamily="2" charset="-122"/>
              </a:rPr>
              <a:t>   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3" name="Text Box 41"/>
          <p:cNvSpPr txBox="1">
            <a:spLocks noChangeArrowheads="1"/>
          </p:cNvSpPr>
          <p:nvPr/>
        </p:nvSpPr>
        <p:spPr bwMode="auto">
          <a:xfrm>
            <a:off x="4209540" y="397848"/>
            <a:ext cx="36718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MBTI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从四个维度对人进行分析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宋体" pitchFamily="2" charset="-122"/>
              </a:rPr>
              <a:t> </a:t>
            </a:r>
          </a:p>
        </p:txBody>
      </p:sp>
      <p:grpSp>
        <p:nvGrpSpPr>
          <p:cNvPr id="24" name="Group 40"/>
          <p:cNvGrpSpPr>
            <a:grpSpLocks/>
          </p:cNvGrpSpPr>
          <p:nvPr/>
        </p:nvGrpSpPr>
        <p:grpSpPr bwMode="auto">
          <a:xfrm>
            <a:off x="3916303" y="1027362"/>
            <a:ext cx="4392613" cy="950399"/>
            <a:chOff x="884" y="1162"/>
            <a:chExt cx="3543" cy="552"/>
          </a:xfrm>
        </p:grpSpPr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3246" y="1162"/>
              <a:ext cx="1181" cy="54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indent="26193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srgbClr val="000066"/>
                  </a:solidFill>
                  <a:latin typeface="Verdana" pitchFamily="34" charset="0"/>
                  <a:ea typeface="宋体" pitchFamily="2" charset="-122"/>
                </a:rPr>
                <a:t>Introversion</a:t>
              </a:r>
              <a:endParaRPr lang="en-US" altLang="zh-CN" sz="1200" dirty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  <a:p>
              <a:pPr indent="26193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rgbClr val="000066"/>
                  </a:solidFill>
                  <a:latin typeface="Verdana" pitchFamily="34" charset="0"/>
                  <a:ea typeface="宋体" pitchFamily="2" charset="-122"/>
                </a:rPr>
                <a:t>内向型</a:t>
              </a:r>
              <a:endParaRPr lang="zh-CN" altLang="en-US" sz="1200" dirty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endParaRPr>
            </a:p>
            <a:p>
              <a:pPr indent="26193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rgbClr val="000066"/>
                  </a:solidFill>
                  <a:latin typeface="Verdana" pitchFamily="34" charset="0"/>
                  <a:ea typeface="宋体" pitchFamily="2" charset="-122"/>
                </a:rPr>
                <a:t>得分</a:t>
              </a:r>
              <a:r>
                <a:rPr lang="en-US" altLang="zh-CN" sz="1200" b="1" dirty="0">
                  <a:solidFill>
                    <a:srgbClr val="000066"/>
                  </a:solidFill>
                  <a:latin typeface="Verdana" pitchFamily="34" charset="0"/>
                  <a:ea typeface="宋体" pitchFamily="2" charset="-122"/>
                </a:rPr>
                <a:t>:</a:t>
              </a:r>
              <a:r>
                <a:rPr lang="en-US" altLang="zh-CN" sz="1200" b="1" dirty="0">
                  <a:solidFill>
                    <a:srgbClr val="CC0000"/>
                  </a:solidFill>
                  <a:latin typeface="Verdana" pitchFamily="34" charset="0"/>
                  <a:ea typeface="宋体" pitchFamily="2" charset="-122"/>
                </a:rPr>
                <a:t> 2</a:t>
              </a:r>
              <a:endParaRPr lang="en-US" altLang="zh-CN" sz="1200" dirty="0">
                <a:solidFill>
                  <a:srgbClr val="000066"/>
                </a:solidFill>
                <a:ea typeface="宋体" pitchFamily="2" charset="-122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2065" y="1162"/>
              <a:ext cx="1181" cy="54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Clr>
                  <a:srgbClr val="000066"/>
                </a:buClr>
                <a:buFont typeface="Wingdings" pitchFamily="2" charset="2"/>
                <a:buNone/>
              </a:pPr>
              <a:endParaRPr lang="zh-CN" altLang="en-US" sz="2400" b="1">
                <a:solidFill>
                  <a:srgbClr val="000066"/>
                </a:solidFill>
                <a:latin typeface="Verdana" pitchFamily="34" charset="0"/>
                <a:ea typeface="宋体" pitchFamily="2" charset="-122"/>
              </a:endParaRPr>
            </a:p>
          </p:txBody>
        </p:sp>
        <p:sp>
          <p:nvSpPr>
            <p:cNvPr id="27" name="Rectangle 24"/>
            <p:cNvSpPr>
              <a:spLocks noChangeArrowheads="1"/>
            </p:cNvSpPr>
            <p:nvPr/>
          </p:nvSpPr>
          <p:spPr bwMode="auto">
            <a:xfrm>
              <a:off x="884" y="1162"/>
              <a:ext cx="1181" cy="54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 indent="304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srgbClr val="FF0000"/>
                  </a:solidFill>
                  <a:latin typeface="Verdana" pitchFamily="34" charset="0"/>
                  <a:ea typeface="宋体" pitchFamily="2" charset="-122"/>
                </a:rPr>
                <a:t>E</a:t>
              </a:r>
              <a:r>
                <a:rPr lang="en-US" altLang="zh-CN" sz="1200" dirty="0">
                  <a:solidFill>
                    <a:srgbClr val="000066"/>
                  </a:solidFill>
                  <a:latin typeface="Verdana" pitchFamily="34" charset="0"/>
                  <a:ea typeface="宋体" pitchFamily="2" charset="-122"/>
                </a:rPr>
                <a:t>xtraversion</a:t>
              </a:r>
              <a:endParaRPr lang="en-US" altLang="zh-CN" sz="1200" dirty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  <a:p>
              <a:pPr indent="304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rgbClr val="000066"/>
                  </a:solidFill>
                  <a:latin typeface="Verdana" pitchFamily="34" charset="0"/>
                  <a:ea typeface="宋体" pitchFamily="2" charset="-122"/>
                </a:rPr>
                <a:t>外向型</a:t>
              </a:r>
              <a:endParaRPr lang="zh-CN" altLang="en-US" sz="1200" dirty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endParaRPr>
            </a:p>
            <a:p>
              <a:pPr indent="304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rgbClr val="000066"/>
                  </a:solidFill>
                  <a:latin typeface="Verdana" pitchFamily="34" charset="0"/>
                  <a:ea typeface="宋体" pitchFamily="2" charset="-122"/>
                </a:rPr>
                <a:t>得分</a:t>
              </a:r>
              <a:r>
                <a:rPr lang="en-US" altLang="zh-CN" sz="1200" b="1" dirty="0">
                  <a:solidFill>
                    <a:srgbClr val="000066"/>
                  </a:solidFill>
                  <a:latin typeface="Verdana" pitchFamily="34" charset="0"/>
                  <a:ea typeface="宋体" pitchFamily="2" charset="-122"/>
                </a:rPr>
                <a:t>:</a:t>
              </a:r>
              <a:r>
                <a:rPr lang="en-US" altLang="zh-CN" sz="1200" b="1" dirty="0">
                  <a:solidFill>
                    <a:srgbClr val="CC0000"/>
                  </a:solidFill>
                  <a:latin typeface="Verdana" pitchFamily="34" charset="0"/>
                  <a:ea typeface="宋体" pitchFamily="2" charset="-122"/>
                </a:rPr>
                <a:t> 19</a:t>
              </a:r>
              <a:endParaRPr lang="en-US" altLang="zh-CN" sz="1200" dirty="0">
                <a:solidFill>
                  <a:srgbClr val="000066"/>
                </a:solidFill>
                <a:ea typeface="宋体" pitchFamily="2" charset="-122"/>
              </a:endParaRPr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>
              <a:off x="884" y="1162"/>
              <a:ext cx="3543" cy="0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srgbClr val="000066"/>
                </a:solidFill>
                <a:latin typeface="Times New Roman" pitchFamily="18" charset="0"/>
              </a:endParaRPr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>
              <a:off x="884" y="1706"/>
              <a:ext cx="3543" cy="0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srgbClr val="000066"/>
                </a:solidFill>
                <a:latin typeface="Times New Roman" pitchFamily="18" charset="0"/>
              </a:endParaRPr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884" y="1162"/>
              <a:ext cx="0" cy="544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srgbClr val="000066"/>
                </a:solidFill>
                <a:latin typeface="Times New Roman" pitchFamily="18" charset="0"/>
              </a:endParaRPr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>
              <a:off x="4427" y="1162"/>
              <a:ext cx="0" cy="544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srgbClr val="000066"/>
                </a:solidFill>
                <a:latin typeface="Times New Roman" pitchFamily="18" charset="0"/>
              </a:endParaRPr>
            </a:p>
          </p:txBody>
        </p:sp>
        <p:sp>
          <p:nvSpPr>
            <p:cNvPr id="32" name="Line 34"/>
            <p:cNvSpPr>
              <a:spLocks noChangeShapeType="1"/>
            </p:cNvSpPr>
            <p:nvPr/>
          </p:nvSpPr>
          <p:spPr bwMode="auto">
            <a:xfrm>
              <a:off x="2065" y="1162"/>
              <a:ext cx="0" cy="544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srgbClr val="000066"/>
                </a:solidFill>
                <a:latin typeface="Times New Roman" pitchFamily="18" charset="0"/>
              </a:endParaRPr>
            </a:p>
          </p:txBody>
        </p:sp>
        <p:sp>
          <p:nvSpPr>
            <p:cNvPr id="33" name="Line 37"/>
            <p:cNvSpPr>
              <a:spLocks noChangeShapeType="1"/>
            </p:cNvSpPr>
            <p:nvPr/>
          </p:nvSpPr>
          <p:spPr bwMode="auto">
            <a:xfrm>
              <a:off x="3246" y="1162"/>
              <a:ext cx="0" cy="544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srgbClr val="000066"/>
                </a:solidFill>
                <a:latin typeface="Times New Roman" pitchFamily="18" charset="0"/>
              </a:endParaRPr>
            </a:p>
          </p:txBody>
        </p:sp>
        <p:pic>
          <p:nvPicPr>
            <p:cNvPr id="34" name="imgEI" descr="http://gdgzsf.yoosat.com/test/Report/images/scaleright.gif"/>
            <p:cNvPicPr>
              <a:picLocks noChangeAspect="1" noChangeArrowheads="1"/>
            </p:cNvPicPr>
            <p:nvPr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9" y="1192"/>
              <a:ext cx="582" cy="5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Rectangle 52"/>
          <p:cNvSpPr>
            <a:spLocks noChangeArrowheads="1"/>
          </p:cNvSpPr>
          <p:nvPr/>
        </p:nvSpPr>
        <p:spPr bwMode="auto">
          <a:xfrm>
            <a:off x="6832577" y="2098232"/>
            <a:ext cx="1463675" cy="863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26193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err="1">
                <a:solidFill>
                  <a:srgbClr val="000066"/>
                </a:solidFill>
                <a:latin typeface="Verdana" pitchFamily="34" charset="0"/>
                <a:ea typeface="宋体" pitchFamily="2" charset="-122"/>
              </a:rPr>
              <a:t>Ntuition</a:t>
            </a:r>
            <a:endParaRPr lang="en-US" altLang="zh-CN" sz="1200" dirty="0">
              <a:solidFill>
                <a:srgbClr val="000066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indent="2619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rgbClr val="000066"/>
                </a:solidFill>
                <a:latin typeface="Verdana" pitchFamily="34" charset="0"/>
                <a:ea typeface="宋体" pitchFamily="2" charset="-122"/>
              </a:rPr>
              <a:t>直觉型</a:t>
            </a:r>
            <a:endParaRPr lang="zh-CN" altLang="en-US" sz="1200" dirty="0">
              <a:solidFill>
                <a:srgbClr val="000066"/>
              </a:solidFill>
              <a:latin typeface="Times New Roman" pitchFamily="18" charset="0"/>
              <a:ea typeface="宋体" pitchFamily="2" charset="-122"/>
            </a:endParaRPr>
          </a:p>
          <a:p>
            <a:pPr indent="2619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rgbClr val="000066"/>
                </a:solidFill>
                <a:latin typeface="Verdana" pitchFamily="34" charset="0"/>
                <a:ea typeface="宋体" pitchFamily="2" charset="-122"/>
              </a:rPr>
              <a:t>得分</a:t>
            </a:r>
            <a:r>
              <a:rPr lang="en-US" altLang="zh-CN" sz="1200" b="1" dirty="0">
                <a:solidFill>
                  <a:srgbClr val="000066"/>
                </a:solidFill>
                <a:latin typeface="Verdana" pitchFamily="34" charset="0"/>
                <a:ea typeface="宋体" pitchFamily="2" charset="-122"/>
              </a:rPr>
              <a:t>:</a:t>
            </a:r>
            <a:r>
              <a:rPr lang="en-US" altLang="zh-CN" sz="1200" b="1" dirty="0">
                <a:solidFill>
                  <a:srgbClr val="CC0000"/>
                </a:solidFill>
                <a:latin typeface="Verdana" pitchFamily="34" charset="0"/>
                <a:ea typeface="宋体" pitchFamily="2" charset="-122"/>
              </a:rPr>
              <a:t> 12</a:t>
            </a:r>
            <a:endParaRPr lang="en-US" altLang="zh-CN" sz="1200" dirty="0">
              <a:solidFill>
                <a:srgbClr val="000066"/>
              </a:solidFill>
              <a:ea typeface="宋体" pitchFamily="2" charset="-122"/>
            </a:endParaRPr>
          </a:p>
        </p:txBody>
      </p:sp>
      <p:sp>
        <p:nvSpPr>
          <p:cNvPr id="37" name="Rectangle 51"/>
          <p:cNvSpPr>
            <a:spLocks noChangeArrowheads="1"/>
          </p:cNvSpPr>
          <p:nvPr/>
        </p:nvSpPr>
        <p:spPr bwMode="auto">
          <a:xfrm>
            <a:off x="5367314" y="2098232"/>
            <a:ext cx="1465263" cy="863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Font typeface="Wingdings" pitchFamily="2" charset="2"/>
              <a:buNone/>
            </a:pPr>
            <a:endParaRPr lang="zh-CN" altLang="en-US" sz="2400" b="1">
              <a:solidFill>
                <a:srgbClr val="000066"/>
              </a:solidFill>
              <a:latin typeface="Verdana" pitchFamily="34" charset="0"/>
              <a:ea typeface="宋体" pitchFamily="2" charset="-122"/>
            </a:endParaRPr>
          </a:p>
        </p:txBody>
      </p:sp>
      <p:pic>
        <p:nvPicPr>
          <p:cNvPr id="40" name="imgSN" descr="http://gdgzsf.yoosat.com/test/Report/images/scaleright.gif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191" y="2256622"/>
            <a:ext cx="866775" cy="64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angle 51"/>
          <p:cNvSpPr>
            <a:spLocks noChangeArrowheads="1"/>
          </p:cNvSpPr>
          <p:nvPr/>
        </p:nvSpPr>
        <p:spPr bwMode="auto">
          <a:xfrm>
            <a:off x="3948778" y="2149465"/>
            <a:ext cx="1465263" cy="863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Font typeface="Wingdings" pitchFamily="2" charset="2"/>
              <a:buNone/>
            </a:pPr>
            <a:endParaRPr lang="zh-CN" altLang="en-US" sz="2400" b="1">
              <a:solidFill>
                <a:srgbClr val="000066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41" name="Text Box 120"/>
          <p:cNvSpPr txBox="1">
            <a:spLocks noChangeArrowheads="1"/>
          </p:cNvSpPr>
          <p:nvPr/>
        </p:nvSpPr>
        <p:spPr bwMode="auto">
          <a:xfrm>
            <a:off x="4069429" y="2227914"/>
            <a:ext cx="1223962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S</a:t>
            </a:r>
            <a:r>
              <a:rPr lang="en-US" altLang="zh-CN" sz="1400" dirty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rPr>
              <a:t>ensing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rPr>
              <a:t>感知型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rPr>
              <a:t>得分</a:t>
            </a:r>
            <a:r>
              <a:rPr lang="en-US" altLang="zh-CN" sz="1400" b="1" dirty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rPr>
              <a:t>:</a:t>
            </a:r>
            <a:r>
              <a:rPr lang="en-US" altLang="zh-CN" sz="1400" b="1" dirty="0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 14</a:t>
            </a:r>
            <a:endParaRPr lang="zh-CN" altLang="en-US" sz="1400" b="1" dirty="0">
              <a:solidFill>
                <a:srgbClr val="CC0000"/>
              </a:solidFill>
              <a:latin typeface="Times New Roman" pitchFamily="18" charset="0"/>
              <a:ea typeface="宋体" pitchFamily="2" charset="-122"/>
            </a:endParaRPr>
          </a:p>
        </p:txBody>
      </p:sp>
      <p:graphicFrame>
        <p:nvGraphicFramePr>
          <p:cNvPr id="43" name="Group 9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975961"/>
              </p:ext>
            </p:extLst>
          </p:nvPr>
        </p:nvGraphicFramePr>
        <p:xfrm>
          <a:off x="3947868" y="3274526"/>
          <a:ext cx="4392613" cy="863600"/>
        </p:xfrm>
        <a:graphic>
          <a:graphicData uri="http://schemas.openxmlformats.org/drawingml/2006/table">
            <a:tbl>
              <a:tblPr/>
              <a:tblGrid>
                <a:gridCol w="1463675"/>
                <a:gridCol w="1465263"/>
                <a:gridCol w="1463675"/>
              </a:tblGrid>
              <a:tr h="863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9pPr>
                    </a:lstStyle>
                    <a:p>
                      <a:pPr marL="342900" marR="0" lvl="0" indent="-809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hinking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342900" marR="0" lvl="0" indent="-809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思考型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342900" marR="0" lvl="0" indent="-809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得分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: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 15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9pPr>
                    </a:lstStyle>
                    <a:p>
                      <a:pPr marL="342900" marR="0" lvl="0" indent="-809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Feeling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342900" marR="0" lvl="0" indent="-809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感觉型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342900" marR="0" lvl="0" indent="-809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得分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: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 9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304" y="3393896"/>
            <a:ext cx="865187" cy="65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5" name="Group 1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04542"/>
              </p:ext>
            </p:extLst>
          </p:nvPr>
        </p:nvGraphicFramePr>
        <p:xfrm>
          <a:off x="3959291" y="4332821"/>
          <a:ext cx="4392613" cy="936625"/>
        </p:xfrm>
        <a:graphic>
          <a:graphicData uri="http://schemas.openxmlformats.org/drawingml/2006/table">
            <a:tbl>
              <a:tblPr/>
              <a:tblGrid>
                <a:gridCol w="1463675"/>
                <a:gridCol w="1465263"/>
                <a:gridCol w="1463675"/>
              </a:tblGrid>
              <a:tr h="9366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2619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J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udging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2619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判断型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2619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得分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: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 19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349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Perceiving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3492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认知型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3492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得分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: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 3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514" y="4423861"/>
            <a:ext cx="865187" cy="65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017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8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4" grpId="0" animBg="1"/>
      <p:bldP spid="23" grpId="0"/>
      <p:bldP spid="23" grpId="1"/>
      <p:bldP spid="36" grpId="0" animBg="1"/>
      <p:bldP spid="36" grpId="1" animBg="1"/>
      <p:bldP spid="37" grpId="0" animBg="1"/>
      <p:bldP spid="37" grpId="1" animBg="1"/>
      <p:bldP spid="42" grpId="0" animBg="1"/>
      <p:bldP spid="42" grpId="1" animBg="1"/>
      <p:bldP spid="41" grpId="0"/>
      <p:bldP spid="4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499063"/>
            <a:ext cx="6553201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0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112667"/>
            <a:ext cx="1800200" cy="2027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510" y="3573016"/>
            <a:ext cx="1601352" cy="1735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667" y="2420888"/>
            <a:ext cx="939373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8544" y="322073"/>
            <a:ext cx="388439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7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环境分析</a:t>
            </a:r>
            <a:endParaRPr lang="zh-CN" altLang="en-US" sz="72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554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71537"/>
            <a:ext cx="6553200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标注 4"/>
          <p:cNvSpPr/>
          <p:nvPr/>
        </p:nvSpPr>
        <p:spPr bwMode="auto">
          <a:xfrm>
            <a:off x="755576" y="0"/>
            <a:ext cx="4104456" cy="4666396"/>
          </a:xfrm>
          <a:prstGeom prst="wedgeRectCallout">
            <a:avLst>
              <a:gd name="adj1" fmla="val 47121"/>
              <a:gd name="adj2" fmla="val 63334"/>
            </a:avLst>
          </a:prstGeom>
          <a:blipFill>
            <a:blip r:embed="rId4"/>
            <a:stretch>
              <a:fillRect/>
            </a:stretch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矩形标注 7"/>
          <p:cNvSpPr/>
          <p:nvPr/>
        </p:nvSpPr>
        <p:spPr bwMode="auto">
          <a:xfrm>
            <a:off x="2159884" y="-21298"/>
            <a:ext cx="4412670" cy="4365104"/>
          </a:xfrm>
          <a:prstGeom prst="wedgeRectCallout">
            <a:avLst>
              <a:gd name="adj1" fmla="val 62756"/>
              <a:gd name="adj2" fmla="val 51666"/>
            </a:avLst>
          </a:prstGeom>
          <a:blipFill>
            <a:blip r:embed="rId5"/>
            <a:stretch>
              <a:fillRect/>
            </a:stretch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07804" y="42524"/>
            <a:ext cx="29925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 prst="cross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dirty="0">
                <a:ln/>
                <a:solidFill>
                  <a:srgbClr val="FFC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学高为</a:t>
            </a:r>
            <a:r>
              <a:rPr lang="zh-CN" altLang="en-US" sz="5400" b="1" cap="all" dirty="0" smtClean="0">
                <a:ln/>
                <a:solidFill>
                  <a:srgbClr val="FFC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师 </a:t>
            </a:r>
            <a:endParaRPr lang="en-US" altLang="zh-CN" sz="5400" b="1" cap="all" dirty="0" smtClean="0">
              <a:ln/>
              <a:solidFill>
                <a:srgbClr val="FFC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zh-CN" altLang="en-US" sz="5400" b="1" cap="all" spc="0" dirty="0">
                <a:ln/>
                <a:solidFill>
                  <a:srgbClr val="FFC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身正为范</a:t>
            </a:r>
          </a:p>
        </p:txBody>
      </p:sp>
      <p:sp>
        <p:nvSpPr>
          <p:cNvPr id="11" name="矩形标注 10"/>
          <p:cNvSpPr/>
          <p:nvPr/>
        </p:nvSpPr>
        <p:spPr bwMode="auto">
          <a:xfrm>
            <a:off x="1845939" y="188640"/>
            <a:ext cx="5040560" cy="3528392"/>
          </a:xfrm>
          <a:prstGeom prst="wedgeRectCallout">
            <a:avLst>
              <a:gd name="adj1" fmla="val 74332"/>
              <a:gd name="adj2" fmla="val 42972"/>
            </a:avLst>
          </a:prstGeom>
          <a:solidFill>
            <a:schemeClr val="bg1">
              <a:lumMod val="95000"/>
              <a:alpha val="6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27057" y="690952"/>
            <a:ext cx="435624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、英语普及，就业压力大</a:t>
            </a:r>
            <a:endParaRPr lang="en-US" altLang="zh-CN" sz="2800" dirty="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en-US" altLang="zh-CN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、英语方面人才增多，需求减少</a:t>
            </a:r>
            <a:endParaRPr lang="en-US" altLang="zh-CN" sz="2800" dirty="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en-US" altLang="zh-CN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、英语是一门辅助工具，而不是技术工 具</a:t>
            </a:r>
            <a:endParaRPr lang="en-US" altLang="zh-CN" sz="2800" dirty="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081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 L 0.27969 0.146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76" y="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9" grpId="0"/>
      <p:bldP spid="9" grpId="1"/>
      <p:bldP spid="9" grpId="2"/>
      <p:bldP spid="11" grpId="0" animBg="1"/>
      <p:bldP spid="11" grpId="1" animBg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16632"/>
            <a:ext cx="461697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入职</a:t>
            </a:r>
            <a:r>
              <a:rPr lang="zh-CN" altLang="en-US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匹配表</a:t>
            </a:r>
            <a:endParaRPr lang="zh-CN" altLang="en-US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920" y="1844824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趋势一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6664" y="4758154"/>
            <a:ext cx="1729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趋势二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椭圆形标注 7"/>
          <p:cNvSpPr/>
          <p:nvPr/>
        </p:nvSpPr>
        <p:spPr bwMode="auto">
          <a:xfrm>
            <a:off x="2554184" y="4758153"/>
            <a:ext cx="2665888" cy="1822693"/>
          </a:xfrm>
          <a:prstGeom prst="wedgeEllipseCallout">
            <a:avLst>
              <a:gd name="adj1" fmla="val -70539"/>
              <a:gd name="adj2" fmla="val -27261"/>
            </a:avLst>
          </a:prstGeom>
          <a:solidFill>
            <a:srgbClr val="43F3C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就业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压力大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295741" y="2383385"/>
            <a:ext cx="2091229" cy="2091229"/>
            <a:chOff x="95931" y="115421"/>
            <a:chExt cx="2091229" cy="2091229"/>
          </a:xfrm>
          <a:scene3d>
            <a:camera prst="orthographicFront"/>
            <a:lightRig rig="threePt" dir="t"/>
          </a:scene3d>
        </p:grpSpPr>
        <p:sp>
          <p:nvSpPr>
            <p:cNvPr id="16" name="椭圆 15"/>
            <p:cNvSpPr/>
            <p:nvPr/>
          </p:nvSpPr>
          <p:spPr>
            <a:xfrm>
              <a:off x="95931" y="115421"/>
              <a:ext cx="2091229" cy="2091229"/>
            </a:xfrm>
            <a:prstGeom prst="ellipse">
              <a:avLst/>
            </a:prstGeom>
            <a:solidFill>
              <a:srgbClr val="FFFF00">
                <a:alpha val="50000"/>
              </a:srgbClr>
            </a:solidFill>
            <a:effectLst>
              <a:glow rad="228600">
                <a:srgbClr val="FFFF00">
                  <a:alpha val="40000"/>
                </a:srgbClr>
              </a:glow>
              <a:reflection blurRad="6350" stA="52000" endA="300" endPos="35000" dir="5400000" sy="-100000" algn="bl" rotWithShape="0"/>
            </a:effectLst>
            <a:sp3d>
              <a:bevelT prst="angle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sp>
        <p:sp>
          <p:nvSpPr>
            <p:cNvPr id="17" name="椭圆 4"/>
            <p:cNvSpPr/>
            <p:nvPr/>
          </p:nvSpPr>
          <p:spPr>
            <a:xfrm>
              <a:off x="374761" y="647519"/>
              <a:ext cx="1533568" cy="94105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专业</a:t>
              </a:r>
              <a:endParaRPr lang="en-US" altLang="zh-CN" sz="3200" kern="12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对口</a:t>
              </a:r>
              <a:endParaRPr lang="zh-CN" altLang="en-US" sz="3200" kern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57030" y="2383385"/>
            <a:ext cx="2091229" cy="2091229"/>
            <a:chOff x="4557220" y="115421"/>
            <a:chExt cx="2091229" cy="2091229"/>
          </a:xfrm>
          <a:scene3d>
            <a:camera prst="orthographicFront"/>
            <a:lightRig rig="threePt" dir="t"/>
          </a:scene3d>
        </p:grpSpPr>
        <p:sp>
          <p:nvSpPr>
            <p:cNvPr id="14" name="椭圆 13"/>
            <p:cNvSpPr/>
            <p:nvPr/>
          </p:nvSpPr>
          <p:spPr>
            <a:xfrm>
              <a:off x="4557220" y="115421"/>
              <a:ext cx="2091229" cy="2091229"/>
            </a:xfrm>
            <a:prstGeom prst="ellipse">
              <a:avLst/>
            </a:prstGeom>
            <a:solidFill>
              <a:srgbClr val="00B0F0"/>
            </a:solidFill>
            <a:effectLst>
              <a:glow rad="228600">
                <a:srgbClr val="00B0F0">
                  <a:alpha val="40000"/>
                </a:srgbClr>
              </a:glow>
            </a:effectLst>
            <a:sp3d>
              <a:bevelT prst="angle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sp>
        <p:sp>
          <p:nvSpPr>
            <p:cNvPr id="15" name="椭圆 6"/>
            <p:cNvSpPr/>
            <p:nvPr/>
          </p:nvSpPr>
          <p:spPr>
            <a:xfrm>
              <a:off x="5196788" y="655656"/>
              <a:ext cx="1254737" cy="115017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兴趣</a:t>
              </a:r>
              <a:endParaRPr lang="en-US" altLang="zh-CN" sz="3200" kern="12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所需</a:t>
              </a:r>
              <a:endParaRPr lang="zh-CN" altLang="en-US" sz="3200" kern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26385" y="2383385"/>
            <a:ext cx="2091229" cy="2091229"/>
            <a:chOff x="2326575" y="115421"/>
            <a:chExt cx="2091229" cy="2091229"/>
          </a:xfrm>
          <a:scene3d>
            <a:camera prst="orthographicFront"/>
            <a:lightRig rig="threePt" dir="t"/>
          </a:scene3d>
        </p:grpSpPr>
        <p:sp>
          <p:nvSpPr>
            <p:cNvPr id="12" name="椭圆 11"/>
            <p:cNvSpPr/>
            <p:nvPr/>
          </p:nvSpPr>
          <p:spPr>
            <a:xfrm>
              <a:off x="2326575" y="115421"/>
              <a:ext cx="2091229" cy="2091229"/>
            </a:xfrm>
            <a:prstGeom prst="ellipse">
              <a:avLst/>
            </a:prstGeom>
            <a:solidFill>
              <a:srgbClr val="92D050"/>
            </a:solidFill>
            <a:effectLst>
              <a:glow rad="228600">
                <a:srgbClr val="92D050">
                  <a:alpha val="40000"/>
                </a:srgbClr>
              </a:glow>
            </a:effectLst>
            <a:sp3d>
              <a:bevelT w="165100" prst="coolSlant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sp>
        <p:sp>
          <p:nvSpPr>
            <p:cNvPr id="13" name="椭圆 8"/>
            <p:cNvSpPr/>
            <p:nvPr/>
          </p:nvSpPr>
          <p:spPr>
            <a:xfrm>
              <a:off x="2674171" y="655656"/>
              <a:ext cx="1254737" cy="115017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能力</a:t>
              </a:r>
              <a:endParaRPr lang="en-US" altLang="zh-CN" sz="3200" kern="12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所在</a:t>
              </a:r>
              <a:endParaRPr lang="zh-CN" altLang="en-US" sz="3200" kern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654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2708920"/>
            <a:ext cx="8229600" cy="1828800"/>
          </a:xfrm>
        </p:spPr>
        <p:txBody>
          <a:bodyPr/>
          <a:lstStyle/>
          <a:p>
            <a:r>
              <a:rPr lang="zh-CN" altLang="zh-CN" sz="4000" b="1" dirty="0">
                <a:solidFill>
                  <a:srgbClr val="000066"/>
                </a:solidFill>
                <a:latin typeface="华文行楷" pitchFamily="2" charset="-122"/>
                <a:ea typeface="华文行楷" pitchFamily="2" charset="-122"/>
                <a:sym typeface="华文行楷" pitchFamily="2" charset="-122"/>
              </a:rPr>
              <a:t> </a:t>
            </a:r>
            <a:r>
              <a:rPr lang="zh-CN" sz="4800" b="1" dirty="0">
                <a:solidFill>
                  <a:srgbClr val="FFC000"/>
                </a:solidFill>
                <a:ea typeface="宋体" pitchFamily="2" charset="-122"/>
                <a:sym typeface="Arial" pitchFamily="34" charset="0"/>
              </a:rPr>
              <a:t>在上述的各项权威</a:t>
            </a:r>
            <a:r>
              <a:rPr lang="zh-CN" sz="4800" b="1" dirty="0" smtClean="0">
                <a:solidFill>
                  <a:srgbClr val="FFC000"/>
                </a:solidFill>
                <a:ea typeface="宋体" pitchFamily="2" charset="-122"/>
                <a:sym typeface="Arial" pitchFamily="34" charset="0"/>
              </a:rPr>
              <a:t>测评</a:t>
            </a:r>
            <a:r>
              <a:rPr lang="zh-CN" altLang="en-US" sz="4800" b="1" dirty="0">
                <a:solidFill>
                  <a:srgbClr val="FFC000"/>
                </a:solidFill>
                <a:ea typeface="宋体" pitchFamily="2" charset="-122"/>
                <a:sym typeface="Arial" pitchFamily="34" charset="0"/>
              </a:rPr>
              <a:t>以及</a:t>
            </a:r>
            <a:r>
              <a:rPr lang="zh-CN" altLang="en-US" sz="4800" b="1" dirty="0" smtClean="0">
                <a:solidFill>
                  <a:srgbClr val="FFC000"/>
                </a:solidFill>
                <a:ea typeface="宋体" pitchFamily="2" charset="-122"/>
                <a:sym typeface="Arial" pitchFamily="34" charset="0"/>
              </a:rPr>
              <a:t>环境分析</a:t>
            </a:r>
            <a:r>
              <a:rPr lang="zh-CN" sz="4800" b="1" dirty="0" smtClean="0">
                <a:solidFill>
                  <a:srgbClr val="FFC000"/>
                </a:solidFill>
                <a:ea typeface="宋体" pitchFamily="2" charset="-122"/>
                <a:sym typeface="Arial" pitchFamily="34" charset="0"/>
              </a:rPr>
              <a:t>中</a:t>
            </a:r>
            <a:r>
              <a:rPr lang="zh-CN" sz="4800" b="1" dirty="0">
                <a:solidFill>
                  <a:srgbClr val="FFC000"/>
                </a:solidFill>
                <a:ea typeface="宋体" pitchFamily="2" charset="-122"/>
                <a:sym typeface="Arial" pitchFamily="34" charset="0"/>
              </a:rPr>
              <a:t>，可以得出结论：      </a:t>
            </a:r>
          </a:p>
          <a:p>
            <a:endParaRPr lang="zh-CN" altLang="zh-CN" sz="1800" dirty="0">
              <a:solidFill>
                <a:srgbClr val="000066"/>
              </a:solidFill>
              <a:ea typeface="宋体" pitchFamily="2" charset="-122"/>
              <a:sym typeface="Arial" pitchFamily="34" charset="0"/>
            </a:endParaRPr>
          </a:p>
        </p:txBody>
      </p:sp>
      <p:sp>
        <p:nvSpPr>
          <p:cNvPr id="9219" name="WordArt 3"/>
          <p:cNvSpPr>
            <a:spLocks noChangeArrowheads="1" noChangeShapeType="1"/>
          </p:cNvSpPr>
          <p:nvPr/>
        </p:nvSpPr>
        <p:spPr bwMode="auto">
          <a:xfrm>
            <a:off x="2555878" y="908720"/>
            <a:ext cx="3540125" cy="1699656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kern="10" dirty="0" smtClean="0">
                <a:ln w="9525" cmpd="sng">
                  <a:solidFill>
                    <a:srgbClr val="FFCC66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华文新魏"/>
                <a:ea typeface="华文新魏"/>
              </a:rPr>
              <a:t>自我分析总结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71488" y="4838283"/>
            <a:ext cx="82153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5000" b="1" dirty="0" smtClean="0">
                <a:solidFill>
                  <a:srgbClr val="FFFF00"/>
                </a:solidFill>
                <a:ea typeface="隶书" pitchFamily="49" charset="-122"/>
                <a:sym typeface="Arial" pitchFamily="34" charset="0"/>
              </a:rPr>
              <a:t>英语教师是我的最佳选择</a:t>
            </a:r>
            <a:endParaRPr lang="zh-CN" altLang="en-US" dirty="0" smtClean="0">
              <a:solidFill>
                <a:srgbClr val="FFFF00"/>
              </a:solidFill>
              <a:ea typeface="宋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dirty="0" smtClean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139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2 -0.024  0.033 -0.05867  0.058 -0.05867  C 0.095 -0.05867  0.125 -0.02267  0.125 0.02267  C 0.125 0.03733  0.122 0.05067  0.116 0.06267  C 0.117 0.06267  0 0.24267  0 0.244  C 0 0.24267  -0.117 0.06267  -0.116 0.06267  C -0.122 0.05067  -0.125 0.03733  -0.125 0.02267  C -0.125 -0.02267  -0.095 -0.05867  -0.057 -0.05867  C -0.033 -0.05867  -0.012 -0.024  0 0  Z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/>
      <p:bldP spid="9219" grpId="0"/>
      <p:bldP spid="9220" grpId="0" bldLvl="0" autoUpdateAnimBg="0"/>
      <p:bldP spid="9220" grpId="1" bldLvl="0" autoUpdateAnimBg="0"/>
      <p:bldP spid="9220" grpId="2" bldLvl="0" autoUpdateAnimBg="0"/>
      <p:bldP spid="9220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2"/>
          <p:cNvSpPr>
            <a:spLocks noChangeArrowheads="1" noChangeShapeType="1"/>
          </p:cNvSpPr>
          <p:nvPr/>
        </p:nvSpPr>
        <p:spPr bwMode="auto">
          <a:xfrm>
            <a:off x="2844800" y="144780"/>
            <a:ext cx="3240088" cy="12115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kern="10" dirty="0" smtClean="0">
                <a:ln w="19050" cmpd="sng">
                  <a:solidFill>
                    <a:srgbClr val="333399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计划实施</a:t>
            </a: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60242" y="4089167"/>
            <a:ext cx="3935694" cy="2585323"/>
          </a:xfrm>
          <a:prstGeom prst="chevron">
            <a:avLst>
              <a:gd name="adj" fmla="val 17842"/>
            </a:avLst>
          </a:prstGeom>
          <a:solidFill>
            <a:schemeClr val="accent1"/>
          </a:solidFill>
          <a:ln w="38100" cmpd="sng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仿宋_GB2312" pitchFamily="1" charset="-122"/>
              </a:rPr>
              <a:t>大一适应大学生活，进行角色转换</a:t>
            </a:r>
            <a:r>
              <a:rPr lang="en-US" altLang="zh-CN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仿宋_GB2312" pitchFamily="1" charset="-122"/>
              </a:rPr>
              <a:t>认真学好专业知识，通过标准英语语音关，竞选班干</a:t>
            </a:r>
            <a:r>
              <a:rPr lang="en-US" altLang="zh-CN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仿宋_GB2312" pitchFamily="1" charset="-122"/>
              </a:rPr>
              <a:t>获得普通话考试二乙或以上证书；</a:t>
            </a:r>
            <a:endParaRPr lang="zh-CN" altLang="en-US" sz="24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467235" y="2997204"/>
            <a:ext cx="2197765" cy="97672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 cmpd="sng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B2B2B2"/>
                </a:solidFill>
                <a:ea typeface="黑体" pitchFamily="49" charset="-122"/>
              </a:rPr>
              <a:t>大一</a:t>
            </a:r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3373169" y="2781570"/>
            <a:ext cx="3058556" cy="1938992"/>
          </a:xfrm>
          <a:prstGeom prst="chevron">
            <a:avLst>
              <a:gd name="adj" fmla="val 17842"/>
            </a:avLst>
          </a:prstGeom>
          <a:solidFill>
            <a:schemeClr val="accent1">
              <a:lumMod val="90000"/>
            </a:schemeClr>
          </a:solidFill>
          <a:ln w="38100" cmpd="sng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仿宋_GB2312" pitchFamily="1" charset="-122"/>
              </a:rPr>
              <a:t>大二</a:t>
            </a:r>
            <a:r>
              <a:rPr lang="zh-CN" altLang="en-US" sz="24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仿宋_GB2312" pitchFamily="1" charset="-122"/>
              </a:rPr>
              <a:t>通过</a:t>
            </a:r>
            <a:r>
              <a:rPr lang="zh-CN" altLang="en-US" sz="24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英语四六级</a:t>
            </a:r>
            <a:r>
              <a:rPr lang="zh-CN" altLang="en-US" sz="24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仿宋_GB2312" pitchFamily="1" charset="-122"/>
              </a:rPr>
              <a:t>，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仿宋_GB2312" pitchFamily="1" charset="-122"/>
              </a:rPr>
              <a:t>争取获优秀班干部、好学生和优秀团员；</a:t>
            </a:r>
            <a:endParaRPr lang="zh-CN" altLang="en-US" sz="24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dirty="0" smtClean="0">
                <a:solidFill>
                  <a:srgbClr val="000000"/>
                </a:solidFill>
                <a:ea typeface="宋体" pitchFamily="2" charset="-122"/>
              </a:rPr>
              <a:t>                 </a:t>
            </a:r>
            <a:endParaRPr lang="zh-CN" altLang="en-US" sz="2400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3514938" y="1494876"/>
            <a:ext cx="2197765" cy="97672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 cmpd="sng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B2B2B2"/>
                </a:solidFill>
                <a:ea typeface="黑体" pitchFamily="49" charset="-122"/>
              </a:rPr>
              <a:t>大二</a:t>
            </a: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5941976" y="2471605"/>
            <a:ext cx="3108074" cy="4062331"/>
          </a:xfrm>
          <a:prstGeom prst="chevron">
            <a:avLst>
              <a:gd name="adj" fmla="val 16468"/>
            </a:avLst>
          </a:prstGeom>
          <a:solidFill>
            <a:schemeClr val="hlink"/>
          </a:solidFill>
          <a:ln w="38100" cmpd="sng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仿宋_GB2312" pitchFamily="1" charset="-122"/>
              </a:rPr>
              <a:t>大三过专业英语四级，并掌握备课、说课上课的基本要领，提升能力，顺利毕业，为就业打下坚实基础。其次还要为插本做准备。</a:t>
            </a:r>
            <a:endParaRPr lang="zh-CN" altLang="en-US" sz="24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6480564" y="958484"/>
            <a:ext cx="2197765" cy="976729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 w="38100" cmpd="sng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B2B2B2"/>
                </a:solidFill>
                <a:ea typeface="黑体" pitchFamily="49" charset="-122"/>
              </a:rPr>
              <a:t>大三</a:t>
            </a:r>
          </a:p>
        </p:txBody>
      </p:sp>
    </p:spTree>
    <p:extLst>
      <p:ext uri="{BB962C8B-B14F-4D97-AF65-F5344CB8AC3E}">
        <p14:creationId xmlns:p14="http://schemas.microsoft.com/office/powerpoint/2010/main" val="40804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29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攀岩系列模板">
  <a:themeElements>
    <a:clrScheme name="攀岩系列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攀岩系列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攀岩系列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攀岩系列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攀岩系列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攀岩系列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攀岩系列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攀岩系列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攀岩系列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攀岩系列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攀岩系列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攀岩系列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攀岩系列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攀岩系列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1048</TotalTime>
  <Words>451</Words>
  <Application>Microsoft Office PowerPoint</Application>
  <PresentationFormat>全屏显示(4:3)</PresentationFormat>
  <Paragraphs>144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攀岩系列模板</vt:lpstr>
      <vt:lpstr>PowerPoint 演示文稿</vt:lpstr>
      <vt:lpstr>个人信息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广东石油化工学院高州师范学院第六届职业生涯规划大赛 参赛作品</dc:title>
  <dc:creator>Administrator</dc:creator>
  <cp:lastModifiedBy>Sky123.Org</cp:lastModifiedBy>
  <cp:revision>75</cp:revision>
  <dcterms:created xsi:type="dcterms:W3CDTF">2014-05-12T11:33:03Z</dcterms:created>
  <dcterms:modified xsi:type="dcterms:W3CDTF">2014-05-23T05:57:41Z</dcterms:modified>
</cp:coreProperties>
</file>